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Josefin Sans" panose="00000500000000000000" pitchFamily="2" charset="0"/>
      <p:regular r:id="rId46"/>
      <p:bold r:id="rId47"/>
      <p:italic r:id="rId48"/>
      <p:boldItalic r:id="rId49"/>
    </p:embeddedFont>
    <p:embeddedFont>
      <p:font typeface="Josefin Sans SemiBold" panose="020B0604020202020204" charset="0"/>
      <p:bold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PS2Fkl3PiOd6WbvdG2n/U0TLi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9797C4-9414-4982-85D3-F1D91F6F33BA}">
  <a:tblStyle styleId="{CA9797C4-9414-4982-85D3-F1D91F6F33B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15" autoAdjust="0"/>
  </p:normalViewPr>
  <p:slideViewPr>
    <p:cSldViewPr snapToGrid="0">
      <p:cViewPr varScale="1">
        <p:scale>
          <a:sx n="67" d="100"/>
          <a:sy n="67" d="100"/>
        </p:scale>
        <p:origin x="72" y="15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697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idsunited.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ventionaccess.org/"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docs.wixstatic.com/ugd/de0404_9953eed1181949618d205be7e368635f.pdf" TargetMode="External"/><Relationship Id="rId4" Type="http://schemas.openxmlformats.org/officeDocument/2006/relationships/hyperlink" Target="http://www.thebody.co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_H1zLcJZxe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1PEisyVjHsI&amp;sns=e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idsinfo.nih.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This session will cover 3 topics – it’s a longer session, so we will take a break. </a:t>
            </a: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407055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Non-adherence can take many forms. These are more personal causes of non-adherence.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Review the slide.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Optional resource: Adherence Fact Sheet #405 at </a:t>
            </a:r>
            <a:r>
              <a:rPr lang="en-US" u="sng">
                <a:solidFill>
                  <a:schemeClr val="hlink"/>
                </a:solidFill>
                <a:hlinkClick r:id="rId3"/>
              </a:rPr>
              <a:t>www.aidsunited.org</a:t>
            </a:r>
            <a:r>
              <a:rPr lang="en-US"/>
              <a:t>.</a:t>
            </a:r>
            <a:endParaRPr/>
          </a:p>
          <a:p>
            <a:pPr marL="0" lvl="0" indent="0" algn="l" rtl="0">
              <a:spcBef>
                <a:spcPts val="0"/>
              </a:spcBef>
              <a:spcAft>
                <a:spcPts val="0"/>
              </a:spcAft>
              <a:buNone/>
            </a:pPr>
            <a:endParaRPr/>
          </a:p>
        </p:txBody>
      </p:sp>
      <p:sp>
        <p:nvSpPr>
          <p:cNvPr id="247" name="Google Shape;247;p10: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49208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This chart shows a high viral load when a person is not taking medication.</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Review the legend on the chart:</a:t>
            </a:r>
            <a:endParaRPr/>
          </a:p>
          <a:p>
            <a:pPr marL="0" lvl="0" indent="0" algn="l" rtl="0">
              <a:spcBef>
                <a:spcPts val="0"/>
              </a:spcBef>
              <a:spcAft>
                <a:spcPts val="0"/>
              </a:spcAft>
              <a:buNone/>
            </a:pPr>
            <a:r>
              <a:rPr lang="en-US" sz="1200">
                <a:solidFill>
                  <a:schemeClr val="dk1"/>
                </a:solidFill>
                <a:latin typeface="Arial"/>
                <a:ea typeface="Arial"/>
                <a:cs typeface="Arial"/>
                <a:sym typeface="Arial"/>
              </a:rPr>
              <a:t>White – shows drug-susceptible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Blue – shows drug-resistant virus</a:t>
            </a:r>
            <a:endParaRPr/>
          </a:p>
          <a:p>
            <a:pPr marL="0" lvl="0" indent="0" algn="l" rtl="0">
              <a:spcBef>
                <a:spcPts val="0"/>
              </a:spcBef>
              <a:spcAft>
                <a:spcPts val="0"/>
              </a:spcAft>
              <a:buNone/>
            </a:pPr>
            <a:r>
              <a:rPr lang="en-US" sz="1200">
                <a:solidFill>
                  <a:schemeClr val="dk1"/>
                </a:solidFill>
                <a:latin typeface="Arial"/>
                <a:ea typeface="Arial"/>
                <a:cs typeface="Arial"/>
                <a:sym typeface="Arial"/>
              </a:rPr>
              <a:t>Pink – shows that medication is not being taken properly</a:t>
            </a:r>
            <a:endParaRPr/>
          </a:p>
          <a:p>
            <a:pPr marL="0" lvl="0" indent="0" algn="l" rtl="0">
              <a:spcBef>
                <a:spcPts val="0"/>
              </a:spcBef>
              <a:spcAft>
                <a:spcPts val="0"/>
              </a:spcAft>
              <a:buNone/>
            </a:pPr>
            <a:r>
              <a:rPr lang="en-US" sz="1200">
                <a:solidFill>
                  <a:schemeClr val="dk1"/>
                </a:solidFill>
                <a:latin typeface="Arial"/>
                <a:ea typeface="Arial"/>
                <a:cs typeface="Arial"/>
                <a:sym typeface="Arial"/>
              </a:rPr>
              <a:t>Light blue – shows that medications are being taken properly </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r>
              <a:rPr lang="en-US" sz="1200">
                <a:solidFill>
                  <a:schemeClr val="dk1"/>
                </a:solidFill>
                <a:latin typeface="Arial"/>
                <a:ea typeface="Arial"/>
                <a:cs typeface="Arial"/>
                <a:sym typeface="Arial"/>
              </a:rPr>
              <a:t>As you look to the left, there are drug susceptible viruses that can be controlled by taking medication; there are fewer blue resistant virus strains. However, to the right there are a lot of blue drug-resistant viruses in the absence of not taking medication.</a:t>
            </a:r>
            <a:endParaRPr>
              <a:latin typeface="Arial"/>
              <a:ea typeface="Arial"/>
              <a:cs typeface="Arial"/>
              <a:sym typeface="Arial"/>
            </a:endParaRPr>
          </a:p>
        </p:txBody>
      </p:sp>
      <p:sp>
        <p:nvSpPr>
          <p:cNvPr id="255" name="Google Shape;25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9711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Ask, “What questions would you ask a client if you wanted to assess how adherent they are to their medication regimen?” Refer to handout, </a:t>
            </a:r>
            <a:r>
              <a:rPr lang="en-US" sz="1200" b="0">
                <a:solidFill>
                  <a:schemeClr val="dk1"/>
                </a:solidFill>
                <a:latin typeface="Arial"/>
                <a:ea typeface="Arial"/>
                <a:cs typeface="Arial"/>
                <a:sym typeface="Arial"/>
              </a:rPr>
              <a:t>Assessing Adherence: Ten Questions You Should Ask.</a:t>
            </a:r>
            <a:endParaRPr/>
          </a:p>
          <a:p>
            <a:pPr marL="0" lvl="0" indent="0" algn="l" rtl="0">
              <a:spcBef>
                <a:spcPts val="0"/>
              </a:spcBef>
              <a:spcAft>
                <a:spcPts val="0"/>
              </a:spcAft>
              <a:buNone/>
            </a:pPr>
            <a:r>
              <a:rPr lang="en-US" sz="1200">
                <a:solidFill>
                  <a:schemeClr val="dk1"/>
                </a:solidFill>
                <a:latin typeface="Arial"/>
                <a:ea typeface="Arial"/>
                <a:cs typeface="Arial"/>
                <a:sym typeface="Arial"/>
              </a:rPr>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1016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Pass around adherence tools (medication watch, calendars, pill bottles, and trays etc.) for in person training. Also review the following: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Adherence and medication go hand in hand. In the past, a huge part of non-adherence was the pill burden for clients (i.e. some taking up to 16 pills a day)—but not anymore. STR or (single-table regimens) have made taking anti-</a:t>
            </a:r>
            <a:r>
              <a:rPr lang="en-US" sz="1200" dirty="0" err="1">
                <a:solidFill>
                  <a:schemeClr val="dk1"/>
                </a:solidFill>
                <a:latin typeface="Arial"/>
                <a:ea typeface="Arial"/>
                <a:cs typeface="Arial"/>
                <a:sym typeface="Arial"/>
              </a:rPr>
              <a:t>retrovirals</a:t>
            </a:r>
            <a:r>
              <a:rPr lang="en-US" sz="1200" dirty="0">
                <a:solidFill>
                  <a:schemeClr val="dk1"/>
                </a:solidFill>
                <a:latin typeface="Arial"/>
                <a:ea typeface="Arial"/>
                <a:cs typeface="Arial"/>
                <a:sym typeface="Arial"/>
              </a:rPr>
              <a:t> easier; today there are so many choices, some of which cause little to no side effects.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Another advance researchers have made is a change in the formulation of one of the most prescribed medications,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The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DF (TDF) formulation of </a:t>
            </a:r>
            <a:r>
              <a:rPr lang="en-US" sz="1200" dirty="0" err="1">
                <a:solidFill>
                  <a:schemeClr val="dk1"/>
                </a:solidFill>
                <a:latin typeface="Arial"/>
                <a:ea typeface="Arial"/>
                <a:cs typeface="Arial"/>
                <a:sym typeface="Arial"/>
              </a:rPr>
              <a:t>Truvada</a:t>
            </a:r>
            <a:r>
              <a:rPr lang="en-US" sz="1200" dirty="0">
                <a:solidFill>
                  <a:schemeClr val="dk1"/>
                </a:solidFill>
                <a:latin typeface="Arial"/>
                <a:ea typeface="Arial"/>
                <a:cs typeface="Arial"/>
                <a:sym typeface="Arial"/>
              </a:rPr>
              <a:t> has been decreased from 300mg, which was associated with long-term decreases in bone mineral density and kidney problems in some patients. The new formulation, </a:t>
            </a:r>
            <a:r>
              <a:rPr lang="en-US" sz="1200" dirty="0" err="1">
                <a:solidFill>
                  <a:schemeClr val="dk1"/>
                </a:solidFill>
                <a:latin typeface="Arial"/>
                <a:ea typeface="Arial"/>
                <a:cs typeface="Arial"/>
                <a:sym typeface="Arial"/>
              </a:rPr>
              <a:t>tenofovir</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alafenamide</a:t>
            </a:r>
            <a:r>
              <a:rPr lang="en-US" sz="1200" dirty="0">
                <a:solidFill>
                  <a:schemeClr val="dk1"/>
                </a:solidFill>
                <a:latin typeface="Arial"/>
                <a:ea typeface="Arial"/>
                <a:cs typeface="Arial"/>
                <a:sym typeface="Arial"/>
              </a:rPr>
              <a:t>, is 25mg and in some medications 10mg; doctors are seeing fewer kidney and bone issues with the TAF formulation compared to TDF in clinical trials.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Explain the concept of </a:t>
            </a:r>
            <a:r>
              <a:rPr lang="en-US" sz="1200" b="1" dirty="0">
                <a:solidFill>
                  <a:schemeClr val="dk1"/>
                </a:solidFill>
                <a:latin typeface="Arial"/>
                <a:ea typeface="Arial"/>
                <a:cs typeface="Arial"/>
                <a:sym typeface="Arial"/>
              </a:rPr>
              <a:t>U=U</a:t>
            </a:r>
            <a:r>
              <a:rPr lang="en-US" sz="1200" dirty="0">
                <a:solidFill>
                  <a:schemeClr val="dk1"/>
                </a:solidFill>
                <a:latin typeface="Arial"/>
                <a:ea typeface="Arial"/>
                <a:cs typeface="Arial"/>
                <a:sym typeface="Arial"/>
              </a:rPr>
              <a:t> which stands for Undetectable=</a:t>
            </a:r>
            <a:r>
              <a:rPr lang="en-US" sz="1200"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a:solidFill>
                  <a:schemeClr val="dk1"/>
                </a:solidFill>
                <a:latin typeface="Arial"/>
                <a:ea typeface="Arial"/>
                <a:cs typeface="Arial"/>
                <a:sym typeface="Arial"/>
              </a:rPr>
              <a:t>Undetectable:</a:t>
            </a:r>
            <a:r>
              <a:rPr lang="en-US" sz="1200" dirty="0">
                <a:solidFill>
                  <a:schemeClr val="dk1"/>
                </a:solidFill>
                <a:latin typeface="Arial"/>
                <a:ea typeface="Arial"/>
                <a:cs typeface="Arial"/>
                <a:sym typeface="Arial"/>
              </a:rPr>
              <a:t> By taking the right HIV medicine every day, one can lower the amount of HIV in the blood to become “undetectable.” This doesn’t mean the client no longer has HIV – it means that by continuing their plan of treatment, they can still have a healthy life with HIV. </a:t>
            </a:r>
            <a:endParaRPr dirty="0"/>
          </a:p>
          <a:p>
            <a:pPr marL="0" lvl="0" indent="0" algn="l" rtl="0">
              <a:spcBef>
                <a:spcPts val="0"/>
              </a:spcBef>
              <a:spcAft>
                <a:spcPts val="0"/>
              </a:spcAft>
              <a:buNone/>
            </a:pPr>
            <a:r>
              <a:rPr lang="en-US" sz="1200" u="none" strike="noStrike" dirty="0">
                <a:solidFill>
                  <a:schemeClr val="dk1"/>
                </a:solidFill>
                <a:latin typeface="Arial"/>
                <a:ea typeface="Arial"/>
                <a:cs typeface="Arial"/>
                <a:sym typeface="Arial"/>
              </a:rPr>
              <a:t> </a:t>
            </a:r>
            <a:endParaRPr sz="1200" dirty="0">
              <a:solidFill>
                <a:schemeClr val="dk1"/>
              </a:solidFill>
              <a:latin typeface="Arial"/>
              <a:ea typeface="Arial"/>
              <a:cs typeface="Arial"/>
              <a:sym typeface="Arial"/>
            </a:endParaRPr>
          </a:p>
          <a:p>
            <a:pPr marL="0" lvl="0" indent="0" algn="l" rtl="0">
              <a:spcBef>
                <a:spcPts val="0"/>
              </a:spcBef>
              <a:spcAft>
                <a:spcPts val="0"/>
              </a:spcAft>
              <a:buNone/>
            </a:pPr>
            <a:r>
              <a:rPr lang="en-US" sz="1200" b="1" dirty="0" err="1">
                <a:solidFill>
                  <a:schemeClr val="dk1"/>
                </a:solidFill>
                <a:latin typeface="Arial"/>
                <a:ea typeface="Arial"/>
                <a:cs typeface="Arial"/>
                <a:sym typeface="Arial"/>
              </a:rPr>
              <a:t>Untransmittable</a:t>
            </a:r>
            <a:r>
              <a:rPr lang="en-US" sz="1200" dirty="0">
                <a:solidFill>
                  <a:schemeClr val="dk1"/>
                </a:solidFill>
                <a:latin typeface="Arial"/>
                <a:ea typeface="Arial"/>
                <a:cs typeface="Arial"/>
                <a:sym typeface="Arial"/>
              </a:rPr>
              <a:t>: People who are undetectable for at least 6 months cannot transmit the virus to others as long as they stay undetectable by taking their HIV medicine every day and seeing their doctor regularly.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Additional resources for further reading and information about U=U: </a:t>
            </a:r>
            <a:r>
              <a:rPr lang="en-US" sz="1200" u="sng" dirty="0">
                <a:solidFill>
                  <a:schemeClr val="dk1"/>
                </a:solidFill>
                <a:latin typeface="Arial"/>
                <a:ea typeface="Arial"/>
                <a:cs typeface="Arial"/>
                <a:sym typeface="Arial"/>
                <a:hlinkClick r:id="rId3"/>
              </a:rPr>
              <a:t>https://www.preventionaccess.org/</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4"/>
              </a:rPr>
              <a:t>http://www.thebody.com</a:t>
            </a:r>
            <a:r>
              <a:rPr lang="en-US" sz="1200" dirty="0">
                <a:solidFill>
                  <a:schemeClr val="dk1"/>
                </a:solidFill>
                <a:latin typeface="Arial"/>
                <a:ea typeface="Arial"/>
                <a:cs typeface="Arial"/>
                <a:sym typeface="Arial"/>
              </a:rPr>
              <a:t>, </a:t>
            </a:r>
            <a:r>
              <a:rPr lang="en-US" sz="1200" u="sng" dirty="0">
                <a:solidFill>
                  <a:schemeClr val="dk1"/>
                </a:solidFill>
                <a:latin typeface="Arial"/>
                <a:ea typeface="Arial"/>
                <a:cs typeface="Arial"/>
                <a:sym typeface="Arial"/>
                <a:hlinkClick r:id="rId5"/>
              </a:rPr>
              <a:t>https://docs.wixstatic.com/ugd/de0404_9953eed1181949618d205be7e368635f.pdf</a:t>
            </a:r>
            <a:r>
              <a:rPr lang="en-US" sz="1200" dirty="0">
                <a:solidFill>
                  <a:schemeClr val="dk1"/>
                </a:solidFill>
                <a:latin typeface="Arial"/>
                <a:ea typeface="Arial"/>
                <a:cs typeface="Arial"/>
                <a:sym typeface="Arial"/>
              </a:rPr>
              <a:t>,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CDC, and many other websites.</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953593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4:notes"/>
          <p:cNvSpPr txBox="1">
            <a:spLocks noGrp="1"/>
          </p:cNvSpPr>
          <p:nvPr>
            <p:ph type="body" idx="1"/>
          </p:nvPr>
        </p:nvSpPr>
        <p:spPr>
          <a:xfrm>
            <a:off x="685800" y="4257675"/>
            <a:ext cx="5486400" cy="42862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Take a 10 minute break. </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After the break, ask:</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is drug resistance?”</a:t>
            </a:r>
            <a:endParaRPr/>
          </a:p>
          <a:p>
            <a:pPr marL="228600" lvl="0" indent="-228600" algn="l" rtl="0">
              <a:spcBef>
                <a:spcPts val="0"/>
              </a:spcBef>
              <a:spcAft>
                <a:spcPts val="0"/>
              </a:spcAft>
              <a:buClr>
                <a:schemeClr val="dk1"/>
              </a:buClr>
              <a:buSzPts val="1000"/>
              <a:buFont typeface="Arial"/>
              <a:buChar char="•"/>
            </a:pPr>
            <a:r>
              <a:rPr lang="en-US" sz="1000" b="0">
                <a:latin typeface="Arial"/>
                <a:ea typeface="Arial"/>
                <a:cs typeface="Arial"/>
                <a:sym typeface="Arial"/>
              </a:rPr>
              <a:t>“What do you think causes drug resistance?”</a:t>
            </a:r>
            <a:endParaRPr/>
          </a:p>
          <a:p>
            <a:pPr marL="0" lvl="0" indent="0" algn="l" rtl="0">
              <a:spcBef>
                <a:spcPts val="0"/>
              </a:spcBef>
              <a:spcAft>
                <a:spcPts val="0"/>
              </a:spcAft>
              <a:buNone/>
            </a:pPr>
            <a:endParaRPr sz="1000">
              <a:latin typeface="Arial"/>
              <a:ea typeface="Arial"/>
              <a:cs typeface="Arial"/>
              <a:sym typeface="Arial"/>
            </a:endParaRPr>
          </a:p>
          <a:p>
            <a:pPr marL="0" lvl="0" indent="0" algn="l" rtl="0">
              <a:spcBef>
                <a:spcPts val="0"/>
              </a:spcBef>
              <a:spcAft>
                <a:spcPts val="0"/>
              </a:spcAft>
              <a:buNone/>
            </a:pPr>
            <a:r>
              <a:rPr lang="en-US" sz="1000">
                <a:latin typeface="Arial"/>
                <a:ea typeface="Arial"/>
                <a:cs typeface="Arial"/>
                <a:sym typeface="Arial"/>
              </a:rPr>
              <a:t>Allow participants to respond, then review answers on the next slide.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820325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49"/>
            <a:ext cx="5486400" cy="408622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is drug resistance?</a:t>
            </a:r>
            <a:endParaRPr dirty="0"/>
          </a:p>
          <a:p>
            <a:pPr marL="342900" marR="0" lvl="0" indent="-342900" algn="l" rtl="0">
              <a:spcBef>
                <a:spcPts val="120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is “resistant” to a drug if it keeps multiplying rapidly while a person is taking the drug.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Physical changes or (mutations) in parts of the virus that prevent the medications from working cause resistance.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HIV mutates almost every time a new copy is made. Not every mutation causes resistance. The “wild type” virus is the most common form of HIV. Anything different from the wild type is considered a mutation. An antiretroviral drug (ARV) won’t control a virus that is resistant to it. It can “escape” from the drug. </a:t>
            </a:r>
            <a:endParaRPr dirty="0"/>
          </a:p>
          <a:p>
            <a:pPr marL="0" marR="0" lvl="0" indent="0" algn="l" rtl="0">
              <a:spcBef>
                <a:spcPts val="1200"/>
              </a:spcBef>
              <a:spcAft>
                <a:spcPts val="0"/>
              </a:spcAft>
              <a:buNone/>
            </a:pPr>
            <a:endParaRPr sz="800" dirty="0">
              <a:solidFill>
                <a:srgbClr val="000000"/>
              </a:solidFill>
              <a:latin typeface="Arial"/>
              <a:ea typeface="Arial"/>
              <a:cs typeface="Arial"/>
              <a:sym typeface="Arial"/>
            </a:endParaRPr>
          </a:p>
          <a:p>
            <a:pPr marL="0" marR="0" lvl="0" indent="0" algn="l" rtl="0">
              <a:spcBef>
                <a:spcPts val="0"/>
              </a:spcBef>
              <a:spcAft>
                <a:spcPts val="0"/>
              </a:spcAft>
              <a:buNone/>
            </a:pPr>
            <a:r>
              <a:rPr lang="en-US" sz="800" dirty="0">
                <a:solidFill>
                  <a:srgbClr val="000000"/>
                </a:solidFill>
                <a:latin typeface="Arial"/>
                <a:ea typeface="Arial"/>
                <a:cs typeface="Arial"/>
                <a:sym typeface="Arial"/>
              </a:rPr>
              <a:t>What causes resistance?</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HIV usually becomes resistant when it is not totally controlled by drugs someone is taking. In short it is caused by: </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Transmitted resistance: about 10% of people who contract HIV are already resistant to one or more ARVs. The person inherited resistance from the person they contracted the virus from</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Missed doses or non-adherence</a:t>
            </a:r>
            <a:endParaRPr dirty="0"/>
          </a:p>
          <a:p>
            <a:pPr marL="342900" marR="0" lvl="0" indent="-342900" algn="l" rtl="0">
              <a:spcBef>
                <a:spcPts val="0"/>
              </a:spcBef>
              <a:spcAft>
                <a:spcPts val="0"/>
              </a:spcAft>
              <a:buClr>
                <a:srgbClr val="000000"/>
              </a:buClr>
              <a:buSzPts val="800"/>
              <a:buFont typeface="Noto Sans Symbols"/>
              <a:buChar char="∙"/>
            </a:pPr>
            <a:r>
              <a:rPr lang="en-US" sz="800" dirty="0">
                <a:solidFill>
                  <a:srgbClr val="000000"/>
                </a:solidFill>
                <a:latin typeface="Arial"/>
                <a:ea typeface="Arial"/>
                <a:cs typeface="Arial"/>
                <a:sym typeface="Arial"/>
              </a:rPr>
              <a:t>Re-infection – </a:t>
            </a:r>
            <a:r>
              <a:rPr lang="en-US" sz="800" dirty="0" err="1">
                <a:solidFill>
                  <a:srgbClr val="000000"/>
                </a:solidFill>
                <a:latin typeface="Arial"/>
                <a:ea typeface="Arial"/>
                <a:cs typeface="Arial"/>
                <a:sym typeface="Arial"/>
              </a:rPr>
              <a:t>condomless</a:t>
            </a:r>
            <a:r>
              <a:rPr lang="en-US" sz="800" dirty="0">
                <a:solidFill>
                  <a:srgbClr val="000000"/>
                </a:solidFill>
                <a:latin typeface="Arial"/>
                <a:ea typeface="Arial"/>
                <a:cs typeface="Arial"/>
                <a:sym typeface="Arial"/>
              </a:rPr>
              <a:t> sex with a person with HIV.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 </a:t>
            </a:r>
            <a:endParaRPr dirty="0"/>
          </a:p>
          <a:p>
            <a:pPr marL="0" marR="0" lvl="0" indent="0" algn="l" rtl="0">
              <a:spcBef>
                <a:spcPts val="0"/>
              </a:spcBef>
              <a:spcAft>
                <a:spcPts val="0"/>
              </a:spcAft>
              <a:buNone/>
            </a:pPr>
            <a:r>
              <a:rPr lang="en-US" sz="800" dirty="0">
                <a:solidFill>
                  <a:srgbClr val="000000"/>
                </a:solidFill>
                <a:latin typeface="Arial"/>
                <a:ea typeface="Arial"/>
                <a:cs typeface="Arial"/>
                <a:sym typeface="Arial"/>
              </a:rPr>
              <a:t>If a drug does not work against a mutated virus, that virus will reproduce rapidly and viral load increases. A person may then have to change drugs to get HIV under control. HIV drugs are used in combination to block reproduction in the HIV life cycle; however, drug resistance is very common. </a:t>
            </a:r>
            <a:endParaRPr dirty="0"/>
          </a:p>
          <a:p>
            <a:pPr marL="0" lvl="0" indent="0" algn="l" rtl="0">
              <a:spcBef>
                <a:spcPts val="0"/>
              </a:spcBef>
              <a:spcAft>
                <a:spcPts val="0"/>
              </a:spcAft>
              <a:buNone/>
            </a:pPr>
            <a:r>
              <a:rPr lang="en-US" sz="800" dirty="0">
                <a:latin typeface="Arial"/>
                <a:ea typeface="Arial"/>
                <a:cs typeface="Arial"/>
                <a:sym typeface="Arial"/>
              </a:rPr>
              <a:t> </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284" name="Google Shape;284;p1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3907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latin typeface="Arial"/>
                <a:ea typeface="Arial"/>
                <a:cs typeface="Arial"/>
                <a:sym typeface="Arial"/>
              </a:rPr>
              <a:t>Play a short video on resistance. </a:t>
            </a:r>
            <a:r>
              <a:rPr lang="en-US" sz="1200" b="1" u="sng">
                <a:solidFill>
                  <a:schemeClr val="hlink"/>
                </a:solidFill>
                <a:latin typeface="Arial"/>
                <a:ea typeface="Arial"/>
                <a:cs typeface="Arial"/>
                <a:sym typeface="Arial"/>
                <a:hlinkClick r:id="rId3"/>
              </a:rPr>
              <a:t>https://www.youtube.com/watch?v=_H1zLcJZxeE</a:t>
            </a:r>
            <a:endParaRPr sz="1200">
              <a:latin typeface="Arial"/>
              <a:ea typeface="Arial"/>
              <a:cs typeface="Arial"/>
              <a:sym typeface="Arial"/>
            </a:endParaRPr>
          </a:p>
        </p:txBody>
      </p:sp>
      <p:sp>
        <p:nvSpPr>
          <p:cNvPr id="292" name="Google Shape;29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4201137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7:notes"/>
          <p:cNvSpPr txBox="1">
            <a:spLocks noGrp="1"/>
          </p:cNvSpPr>
          <p:nvPr>
            <p:ph type="body" idx="1"/>
          </p:nvPr>
        </p:nvSpPr>
        <p:spPr>
          <a:xfrm>
            <a:off x="685799" y="4400550"/>
            <a:ext cx="5648325"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latin typeface="Arial"/>
                <a:ea typeface="Arial"/>
                <a:cs typeface="Arial"/>
                <a:sym typeface="Arial"/>
              </a:rPr>
              <a:t>Review the slide. </a:t>
            </a:r>
            <a:endParaRPr dirty="0"/>
          </a:p>
          <a:p>
            <a:pPr marL="0" lvl="0" indent="0" algn="l" rtl="0">
              <a:lnSpc>
                <a:spcPct val="80000"/>
              </a:lnSpc>
              <a:spcBef>
                <a:spcPts val="0"/>
              </a:spcBef>
              <a:spcAft>
                <a:spcPts val="0"/>
              </a:spcAft>
              <a:buNone/>
            </a:pPr>
            <a:endParaRPr sz="1110" dirty="0">
              <a:latin typeface="Arial"/>
              <a:ea typeface="Arial"/>
              <a:cs typeface="Arial"/>
              <a:sym typeface="Arial"/>
            </a:endParaRPr>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Provide the handout of a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sample copy of a resistance test for a patient.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Explain that some resistance tests are called  </a:t>
            </a:r>
            <a:r>
              <a:rPr lang="en-US" sz="1110" dirty="0" err="1">
                <a:solidFill>
                  <a:srgbClr val="000000"/>
                </a:solidFill>
                <a:latin typeface="Arial"/>
                <a:ea typeface="Arial"/>
                <a:cs typeface="Arial"/>
                <a:sym typeface="Arial"/>
              </a:rPr>
              <a:t>GenoSure</a:t>
            </a:r>
            <a:r>
              <a:rPr lang="en-US" sz="1110" dirty="0">
                <a:solidFill>
                  <a:srgbClr val="000000"/>
                </a:solidFill>
                <a:latin typeface="Arial"/>
                <a:ea typeface="Arial"/>
                <a:cs typeface="Arial"/>
                <a:sym typeface="Arial"/>
              </a:rPr>
              <a:t> or </a:t>
            </a:r>
            <a:r>
              <a:rPr lang="en-US" sz="1110" dirty="0" err="1">
                <a:solidFill>
                  <a:srgbClr val="000000"/>
                </a:solidFill>
                <a:latin typeface="Arial"/>
                <a:ea typeface="Arial"/>
                <a:cs typeface="Arial"/>
                <a:sym typeface="Arial"/>
              </a:rPr>
              <a:t>PhonoSense</a:t>
            </a:r>
            <a:r>
              <a:rPr lang="en-US" sz="1110" dirty="0">
                <a:solidFill>
                  <a:srgbClr val="000000"/>
                </a:solidFill>
                <a:latin typeface="Arial"/>
                <a:ea typeface="Arial"/>
                <a:cs typeface="Arial"/>
                <a:sym typeface="Arial"/>
              </a:rPr>
              <a:t> tests.</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Both tests show if a person has become resistant to HIV medication. In this case, a physician will need to change the patient's medication regimen.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Tests usually show the word “resistant” or “sensitive” next to the name of the medication. Sensitive = patient not resistant to the drug; Resistant = patient is resistant to the drug; “resistant possible” means that if the patient continues on the path of not taking the drug properly they will soon develop resistance.</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Genotypic tests</a:t>
            </a:r>
            <a:r>
              <a:rPr lang="en-US" sz="1110" dirty="0">
                <a:solidFill>
                  <a:srgbClr val="000000"/>
                </a:solidFill>
                <a:latin typeface="Arial"/>
                <a:ea typeface="Arial"/>
                <a:cs typeface="Arial"/>
                <a:sym typeface="Arial"/>
              </a:rPr>
              <a:t> are normally performed at the first lab visit to determine if the person that contracted HIV already has resistance from the person that transmitted the virus to them. Physicians may or may not tell the patient they are performing the test.</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a:p>
            <a:pPr marL="0" marR="0" lvl="0" indent="0" algn="l" rtl="0">
              <a:lnSpc>
                <a:spcPct val="80000"/>
              </a:lnSpc>
              <a:spcBef>
                <a:spcPts val="0"/>
              </a:spcBef>
              <a:spcAft>
                <a:spcPts val="0"/>
              </a:spcAft>
              <a:buNone/>
            </a:pPr>
            <a:r>
              <a:rPr lang="en-US" sz="1110" b="1" dirty="0">
                <a:solidFill>
                  <a:srgbClr val="000000"/>
                </a:solidFill>
                <a:latin typeface="Arial"/>
                <a:ea typeface="Arial"/>
                <a:cs typeface="Arial"/>
                <a:sym typeface="Arial"/>
              </a:rPr>
              <a:t>Phenotypic test</a:t>
            </a:r>
            <a:r>
              <a:rPr lang="en-US" sz="1110" dirty="0">
                <a:solidFill>
                  <a:srgbClr val="000000"/>
                </a:solidFill>
                <a:latin typeface="Arial"/>
                <a:ea typeface="Arial"/>
                <a:cs typeface="Arial"/>
                <a:sym typeface="Arial"/>
              </a:rPr>
              <a:t> is offered after patients have been non-adherent and gone through most HIV medications with multiple resistances to many medications. For the test, HIV medications are in a petri dish and the person's blood sample is put into each medication slot and allowed to cure overnight. The test is costly but does show the physician which medications a patient can still take that may provide benefit and slow the progress of the disease. </a:t>
            </a:r>
            <a:endParaRPr dirty="0"/>
          </a:p>
          <a:p>
            <a:pPr marL="0" marR="0" lvl="0" indent="0" algn="l" rtl="0">
              <a:lnSpc>
                <a:spcPct val="80000"/>
              </a:lnSpc>
              <a:spcBef>
                <a:spcPts val="0"/>
              </a:spcBef>
              <a:spcAft>
                <a:spcPts val="0"/>
              </a:spcAft>
              <a:buNone/>
            </a:pPr>
            <a:r>
              <a:rPr lang="en-US" sz="1110" dirty="0">
                <a:solidFill>
                  <a:srgbClr val="000000"/>
                </a:solidFill>
                <a:latin typeface="Arial"/>
                <a:ea typeface="Arial"/>
                <a:cs typeface="Arial"/>
                <a:sym typeface="Arial"/>
              </a:rPr>
              <a:t> </a:t>
            </a:r>
            <a:endParaRPr dirty="0"/>
          </a:p>
        </p:txBody>
      </p:sp>
      <p:sp>
        <p:nvSpPr>
          <p:cNvPr id="298" name="Google Shape;298;p1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663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400" b="0" dirty="0">
                <a:solidFill>
                  <a:srgbClr val="000000"/>
                </a:solidFill>
                <a:latin typeface="Arial"/>
                <a:ea typeface="Arial"/>
                <a:cs typeface="Arial"/>
                <a:sym typeface="Arial"/>
              </a:rPr>
              <a:t>Review the slide. </a:t>
            </a:r>
            <a:endParaRPr dirty="0"/>
          </a:p>
          <a:p>
            <a:pPr marL="0" marR="0" lvl="0" indent="0" algn="l" rtl="0">
              <a:spcBef>
                <a:spcPts val="0"/>
              </a:spcBef>
              <a:spcAft>
                <a:spcPts val="0"/>
              </a:spcAft>
              <a:buNone/>
            </a:pPr>
            <a:endParaRPr sz="1400" b="1" dirty="0">
              <a:solidFill>
                <a:srgbClr val="000000"/>
              </a:solidFill>
              <a:latin typeface="Arial"/>
              <a:ea typeface="Arial"/>
              <a:cs typeface="Arial"/>
              <a:sym typeface="Arial"/>
            </a:endParaRPr>
          </a:p>
          <a:p>
            <a:pPr marL="0" marR="0" lvl="0" indent="0" algn="l" rtl="0">
              <a:spcBef>
                <a:spcPts val="0"/>
              </a:spcBef>
              <a:spcAft>
                <a:spcPts val="0"/>
              </a:spcAft>
              <a:buNone/>
            </a:pPr>
            <a:r>
              <a:rPr lang="en-US" sz="1400" b="0" dirty="0">
                <a:solidFill>
                  <a:srgbClr val="000000"/>
                </a:solidFill>
                <a:latin typeface="Arial"/>
                <a:ea typeface="Arial"/>
                <a:cs typeface="Arial"/>
                <a:sym typeface="Arial"/>
              </a:rPr>
              <a:t>When should drug resistance testing be used?</a:t>
            </a:r>
            <a:endParaRPr dirty="0"/>
          </a:p>
          <a:p>
            <a:pPr marL="0" marR="0" lvl="0" indent="0" algn="l" rtl="0">
              <a:spcBef>
                <a:spcPts val="0"/>
              </a:spcBef>
              <a:spcAft>
                <a:spcPts val="0"/>
              </a:spcAft>
              <a:buNone/>
            </a:pPr>
            <a:r>
              <a:rPr lang="en-US" sz="1400" dirty="0">
                <a:solidFill>
                  <a:srgbClr val="000000"/>
                </a:solidFill>
                <a:latin typeface="Arial"/>
                <a:ea typeface="Arial"/>
                <a:cs typeface="Arial"/>
                <a:sym typeface="Arial"/>
              </a:rPr>
              <a:t>Genotype tests are generally performed before therapy begins. Phenotypic tests are performed when treatment has failed due to non-adherence.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Being adherent is the best way to prevent drug resistance.</a:t>
            </a:r>
            <a:endParaRPr dirty="0"/>
          </a:p>
          <a:p>
            <a:pPr marL="0" lvl="0" indent="0" algn="l" rtl="0">
              <a:spcBef>
                <a:spcPts val="0"/>
              </a:spcBef>
              <a:spcAft>
                <a:spcPts val="0"/>
              </a:spcAft>
              <a:buNone/>
            </a:pPr>
            <a:endParaRPr dirty="0"/>
          </a:p>
        </p:txBody>
      </p:sp>
      <p:sp>
        <p:nvSpPr>
          <p:cNvPr id="306" name="Google Shape;306;p1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8692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Ask, “</a:t>
            </a:r>
            <a:r>
              <a:rPr lang="en-US" sz="1200">
                <a:solidFill>
                  <a:schemeClr val="dk1"/>
                </a:solidFill>
                <a:latin typeface="Arial"/>
                <a:ea typeface="Arial"/>
                <a:cs typeface="Arial"/>
                <a:sym typeface="Arial"/>
              </a:rPr>
              <a:t>What are the benefits of keeping lab appointments?” </a:t>
            </a: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Allow for participants to answer, then review the slides.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906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objectives. </a:t>
            </a:r>
            <a:endParaRPr dirty="0"/>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22647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Arial"/>
                <a:ea typeface="Arial"/>
                <a:cs typeface="Arial"/>
                <a:sym typeface="Arial"/>
              </a:rPr>
              <a:t>Explain that lab tests are some of the most important ways that clients and their healthcare provider can monitor their health. There are a variety of monitoring tests to help gauge HIV disease progression and the state of overall health for people with HIV. </a:t>
            </a:r>
            <a:endParaRPr dirty="0"/>
          </a:p>
          <a:p>
            <a:pPr marL="0" lvl="0" indent="0" algn="l" rtl="0">
              <a:spcBef>
                <a:spcPts val="0"/>
              </a:spcBef>
              <a:spcAft>
                <a:spcPts val="0"/>
              </a:spcAft>
              <a:buNone/>
            </a:pPr>
            <a:endParaRPr dirty="0"/>
          </a:p>
        </p:txBody>
      </p:sp>
      <p:sp>
        <p:nvSpPr>
          <p:cNvPr id="319" name="Google Shape;3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26865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 the slide. </a:t>
            </a:r>
            <a:endParaRPr/>
          </a:p>
        </p:txBody>
      </p:sp>
      <p:sp>
        <p:nvSpPr>
          <p:cNvPr id="328" name="Google Shape;32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80923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Review the slide.</a:t>
            </a:r>
            <a:endParaRPr/>
          </a:p>
          <a:p>
            <a:pPr marL="0" marR="0" lvl="0" indent="0" algn="l" rtl="0">
              <a:lnSpc>
                <a:spcPct val="100000"/>
              </a:lnSpc>
              <a:spcBef>
                <a:spcPts val="0"/>
              </a:spcBef>
              <a:spcAft>
                <a:spcPts val="0"/>
              </a:spcAft>
              <a:buClr>
                <a:schemeClr val="dk1"/>
              </a:buClr>
              <a:buSzPts val="1200"/>
              <a:buFont typeface="Calibri"/>
              <a:buNone/>
            </a:pPr>
            <a:r>
              <a:rPr lang="en-US"/>
              <a:t> </a:t>
            </a:r>
            <a:endParaRPr/>
          </a:p>
          <a:p>
            <a:pPr marL="0" marR="0" lvl="0" indent="0" algn="l" rtl="0">
              <a:lnSpc>
                <a:spcPct val="100000"/>
              </a:lnSpc>
              <a:spcBef>
                <a:spcPts val="0"/>
              </a:spcBef>
              <a:spcAft>
                <a:spcPts val="0"/>
              </a:spcAft>
              <a:buClr>
                <a:schemeClr val="dk1"/>
              </a:buClr>
              <a:buSzPts val="1200"/>
              <a:buFont typeface="Calibri"/>
              <a:buNone/>
            </a:pPr>
            <a:r>
              <a:rPr lang="en-US"/>
              <a:t>It’s important to have clients confirm that all personal information is theirs. It’s also important to encourage clients to be proactive and ask for a copy of their labs each and every time they meet with their doctor to review their labs.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36" name="Google Shape;3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81203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343" name="Google Shape;343;p2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HIV medication helps control HIV by reducing the growth of new virus. HIV medications can be very effective at lowering viral load, which is the amount of HIV in the blood. HIV medications do not cure HIV infection or AIDS.</a:t>
            </a:r>
            <a:endParaRPr dirty="0"/>
          </a:p>
        </p:txBody>
      </p:sp>
      <p:sp>
        <p:nvSpPr>
          <p:cNvPr id="345" name="Google Shape;345;p2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8842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
        <p:nvSpPr>
          <p:cNvPr id="354" name="Google Shape;354;p2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2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200"/>
              <a:buFont typeface="Noto Sans Symbols"/>
              <a:buNone/>
            </a:pPr>
            <a:r>
              <a:rPr lang="en-US" sz="1200" dirty="0">
                <a:solidFill>
                  <a:srgbClr val="000000"/>
                </a:solidFill>
                <a:latin typeface="Calibri"/>
                <a:ea typeface="Calibri"/>
                <a:cs typeface="Calibri"/>
                <a:sym typeface="Calibri"/>
              </a:rPr>
              <a:t>A client’s healthcare provider will order a number of lab tests to help monitor treatment and disease progression. These may include HIV viral load, CD4 cell count, complete blood count (CBC), lipids, glucose, liver and kidney function, and HIV drug resistance. </a:t>
            </a:r>
            <a:endParaRPr dirty="0"/>
          </a:p>
        </p:txBody>
      </p:sp>
      <p:sp>
        <p:nvSpPr>
          <p:cNvPr id="356" name="Google Shape;356;p2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8730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
        <p:nvSpPr>
          <p:cNvPr id="366" name="Google Shape;366;p2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7" name="Google Shape;367;p2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the slide. </a:t>
            </a:r>
            <a:endParaRPr dirty="0"/>
          </a:p>
        </p:txBody>
      </p:sp>
      <p:sp>
        <p:nvSpPr>
          <p:cNvPr id="368" name="Google Shape;368;p2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229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378" name="Google Shape;378;p2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2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healthcare provider will order a number of lab tests when a patient is first diagnosed with HIV to determine baseline values; every time they start or switch to new medicines; and to help monitor ongoing treatment.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Most of these tests should be performed regularly, usually every three to six months or whenever the healthcare provider feels it’s appropriate.</a:t>
            </a:r>
            <a:endParaRPr dirty="0"/>
          </a:p>
        </p:txBody>
      </p:sp>
      <p:sp>
        <p:nvSpPr>
          <p:cNvPr id="380" name="Google Shape;380;p2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6877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Ask participants to pair up for a lab practice activity. </a:t>
            </a:r>
            <a:endParaRPr/>
          </a:p>
        </p:txBody>
      </p:sp>
      <p:sp>
        <p:nvSpPr>
          <p:cNvPr id="390" name="Google Shape;390;p2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85865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Using the Lab Worksheet handout, we will discuss specific monitoring lab tests for people with HIV and explain the significance of why each test is being monitored. </a:t>
            </a:r>
            <a:endParaRPr dirty="0"/>
          </a:p>
        </p:txBody>
      </p:sp>
      <p:sp>
        <p:nvSpPr>
          <p:cNvPr id="396" name="Google Shape;39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404484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look at this Lab Worksheet. You also have it as a handout.</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4" name="Google Shape;40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35307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First we’ll watch a video, called the </a:t>
            </a:r>
            <a:r>
              <a:rPr lang="en-US" sz="1200" b="0" i="0" u="none">
                <a:solidFill>
                  <a:schemeClr val="dk1"/>
                </a:solidFill>
                <a:latin typeface="Calibri"/>
                <a:ea typeface="Calibri"/>
                <a:cs typeface="Calibri"/>
                <a:sym typeface="Calibri"/>
              </a:rPr>
              <a:t>ART Wall: Antiretroviral Therapy (ART)</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3"/>
              </a:rPr>
              <a:t> https://www.youtube.com/watch?v=1PEisyVjHsI&amp;sns=em </a:t>
            </a:r>
            <a:endParaRPr sz="1200" b="0" i="0" u="sng"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a:solidFill>
                  <a:schemeClr val="dk1"/>
                </a:solidFill>
                <a:latin typeface="Calibri"/>
                <a:ea typeface="Calibri"/>
                <a:cs typeface="Calibri"/>
                <a:sym typeface="Calibri"/>
              </a:rPr>
              <a:t>It does a good job of explaining all three topics. </a:t>
            </a:r>
            <a:endParaRPr b="0"/>
          </a:p>
          <a:p>
            <a:pPr marL="0" lvl="0" indent="0" algn="l" rtl="0">
              <a:spcBef>
                <a:spcPts val="0"/>
              </a:spcBef>
              <a:spcAft>
                <a:spcPts val="0"/>
              </a:spcAft>
              <a:buNone/>
            </a:pPr>
            <a:endParaRPr/>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317210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Reviewing our labs on the CD4 Test, you see 4 columns:</a:t>
            </a:r>
            <a:endParaRPr dirty="0"/>
          </a:p>
          <a:p>
            <a:pPr marL="0" lvl="0" indent="0" algn="l" rtl="0">
              <a:spcBef>
                <a:spcPts val="0"/>
              </a:spcBef>
              <a:spcAft>
                <a:spcPts val="0"/>
              </a:spcAft>
              <a:buNone/>
            </a:pPr>
            <a:endParaRPr dirty="0"/>
          </a:p>
          <a:p>
            <a:pPr marL="224325" lvl="0" indent="-224325" algn="l" rtl="0">
              <a:spcBef>
                <a:spcPts val="0"/>
              </a:spcBef>
              <a:spcAft>
                <a:spcPts val="0"/>
              </a:spcAft>
              <a:buClr>
                <a:schemeClr val="dk1"/>
              </a:buClr>
              <a:buSzPts val="1200"/>
              <a:buFont typeface="Calibri"/>
              <a:buAutoNum type="arabicPeriod"/>
            </a:pPr>
            <a:r>
              <a:rPr lang="en-US" dirty="0"/>
              <a:t>Test Name– identifies the type of procedure performed</a:t>
            </a:r>
            <a:endParaRPr dirty="0"/>
          </a:p>
          <a:p>
            <a:pPr marL="224325" lvl="0" indent="-224325" algn="l" rtl="0">
              <a:spcBef>
                <a:spcPts val="0"/>
              </a:spcBef>
              <a:spcAft>
                <a:spcPts val="0"/>
              </a:spcAft>
              <a:buClr>
                <a:schemeClr val="dk1"/>
              </a:buClr>
              <a:buSzPts val="1200"/>
              <a:buFont typeface="Calibri"/>
              <a:buAutoNum type="arabicPeriod"/>
            </a:pPr>
            <a:r>
              <a:rPr lang="en-US" dirty="0"/>
              <a:t>Result – the patient’s actual result or percent </a:t>
            </a:r>
            <a:endParaRPr dirty="0"/>
          </a:p>
          <a:p>
            <a:pPr marL="224325" lvl="0" indent="-224325" algn="l" rtl="0">
              <a:spcBef>
                <a:spcPts val="0"/>
              </a:spcBef>
              <a:spcAft>
                <a:spcPts val="0"/>
              </a:spcAft>
              <a:buClr>
                <a:schemeClr val="dk1"/>
              </a:buClr>
              <a:buSzPts val="1200"/>
              <a:buFont typeface="Calibri"/>
              <a:buAutoNum type="arabicPeriod"/>
            </a:pPr>
            <a:r>
              <a:rPr lang="en-US" dirty="0"/>
              <a:t>Units – how are the results measured in cells or percent</a:t>
            </a:r>
            <a:endParaRPr dirty="0"/>
          </a:p>
          <a:p>
            <a:pPr marL="224325" lvl="0" indent="-224325" algn="l" rtl="0">
              <a:spcBef>
                <a:spcPts val="0"/>
              </a:spcBef>
              <a:spcAft>
                <a:spcPts val="0"/>
              </a:spcAft>
              <a:buClr>
                <a:schemeClr val="dk1"/>
              </a:buClr>
              <a:buSzPts val="1200"/>
              <a:buFont typeface="Calibri"/>
              <a:buAutoNum type="arabicPeriod"/>
            </a:pPr>
            <a:r>
              <a:rPr lang="en-US" dirty="0"/>
              <a:t>Reference Range – the normal or reference ranges for a person without HIV as compared to the actual result of a person with HIV. The result column will be identified as H for High or L for Low when compared to the patient’s actual result.</a:t>
            </a:r>
            <a:endParaRPr dirty="0"/>
          </a:p>
          <a:p>
            <a:pPr marL="224325" lvl="0" indent="-148125"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Using the Lab Worksheet and the following sample tests: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CD4</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Blood Chemistry </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Viral load Sample Tests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Identify and write in the lab results for each test on the Lab Worksheet (CD4, VL, Liver, Kidney, Cholesterol, and Glucose). Compare them to the actual result of a person living with HIV. The result column will be identified as H for High or L for Low when compared to the patient’s actual result.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Ask, “What is Mr. Doe’s CD4 absolute or count?”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232. Please write 232 on your Lab Activity Sheet beside CD4 Count.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this number considered high or low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What is Mr. Doe’s CD4 Percent?  </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Answer: 8%. Please write 8% on your Lab Worksheet beside CD4 Percent.</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Is it low or high compared to the reference range?</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The CD4 Percent is the better indicator for HIV progression for Mr. Doe. The CD4 Percent is not variable; percentages are usually more stable over time than absolute counts.</a:t>
            </a:r>
            <a:endParaRPr dirty="0"/>
          </a:p>
          <a:p>
            <a:pPr marL="342900" marR="0" lvl="0" indent="-342900" algn="l" rtl="0">
              <a:spcBef>
                <a:spcPts val="0"/>
              </a:spcBef>
              <a:spcAft>
                <a:spcPts val="0"/>
              </a:spcAft>
              <a:buClr>
                <a:srgbClr val="000000"/>
              </a:buClr>
              <a:buSzPts val="1200"/>
              <a:buFont typeface="Noto Sans Symbols"/>
              <a:buChar char="∙"/>
            </a:pPr>
            <a:r>
              <a:rPr lang="en-US" sz="1200" dirty="0">
                <a:solidFill>
                  <a:srgbClr val="000000"/>
                </a:solidFill>
                <a:latin typeface="Calibri"/>
                <a:ea typeface="Calibri"/>
                <a:cs typeface="Calibri"/>
                <a:sym typeface="Calibri"/>
              </a:rPr>
              <a:t>CD4 absolute or cell counts often fluctuate due to factors including time of day (levels are usually higher in the morning), fatigue, stress, vaccinations, infections such as flu, and monthly menstrual cycles in women.   </a:t>
            </a:r>
            <a:endParaRPr dirty="0"/>
          </a:p>
          <a:p>
            <a:pPr marL="0" lvl="0" indent="0" algn="l" rtl="0">
              <a:spcBef>
                <a:spcPts val="0"/>
              </a:spcBef>
              <a:spcAft>
                <a:spcPts val="0"/>
              </a:spcAft>
              <a:buClr>
                <a:schemeClr val="dk1"/>
              </a:buClr>
              <a:buSzPts val="1200"/>
              <a:buFont typeface="Calibri"/>
              <a:buNone/>
            </a:pPr>
            <a:br>
              <a:rPr lang="en-US" dirty="0"/>
            </a:br>
            <a:endParaRPr dirty="0"/>
          </a:p>
        </p:txBody>
      </p:sp>
      <p:sp>
        <p:nvSpPr>
          <p:cNvPr id="412" name="Google Shape;41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571376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dirty="0"/>
              <a:t>Now let’s review the blood chemistry tests. The blood chemistry, or </a:t>
            </a:r>
            <a:r>
              <a:rPr lang="en-US" sz="900" dirty="0" err="1"/>
              <a:t>chem</a:t>
            </a:r>
            <a:r>
              <a:rPr lang="en-US" sz="900" dirty="0"/>
              <a:t> panel, measures many important substances in the blood. Although the </a:t>
            </a:r>
            <a:r>
              <a:rPr lang="en-US" sz="900" dirty="0" err="1"/>
              <a:t>chem</a:t>
            </a:r>
            <a:r>
              <a:rPr lang="en-US" sz="900" dirty="0"/>
              <a:t> panel does not directly measure HIV disease progression, it can help indicate how well various organs are functioning and provide valuable information about drug side effects. </a:t>
            </a:r>
            <a:endParaRPr dirty="0"/>
          </a:p>
          <a:p>
            <a:pPr marL="0" lvl="0" indent="0" algn="l" rtl="0">
              <a:spcBef>
                <a:spcPts val="0"/>
              </a:spcBef>
              <a:spcAft>
                <a:spcPts val="0"/>
              </a:spcAft>
              <a:buNone/>
            </a:pPr>
            <a:endParaRPr sz="900" dirty="0"/>
          </a:p>
          <a:p>
            <a:pPr marL="0" lvl="0" indent="0" algn="l" rtl="0">
              <a:spcBef>
                <a:spcPts val="0"/>
              </a:spcBef>
              <a:spcAft>
                <a:spcPts val="0"/>
              </a:spcAft>
              <a:buNone/>
            </a:pPr>
            <a:r>
              <a:rPr lang="en-US" sz="900" dirty="0"/>
              <a:t>Find the Glucose, BUN, Creatinine, AST and ALT.</a:t>
            </a:r>
            <a:endParaRPr dirty="0"/>
          </a:p>
          <a:p>
            <a:pPr marL="0" lvl="0" indent="0" algn="l" rtl="0">
              <a:spcBef>
                <a:spcPts val="0"/>
              </a:spcBef>
              <a:spcAft>
                <a:spcPts val="0"/>
              </a:spcAft>
              <a:buNone/>
            </a:pPr>
            <a:endParaRPr sz="900" b="1" dirty="0"/>
          </a:p>
          <a:p>
            <a:pPr marL="0" lvl="0" indent="0" algn="l" rtl="0">
              <a:spcBef>
                <a:spcPts val="0"/>
              </a:spcBef>
              <a:spcAft>
                <a:spcPts val="0"/>
              </a:spcAft>
              <a:buNone/>
            </a:pPr>
            <a:r>
              <a:rPr lang="en-US" sz="900" b="1" dirty="0"/>
              <a:t>Please write the results of all the procedures beside the name on the Lab Worksheet.</a:t>
            </a:r>
            <a:endParaRPr sz="900" b="0" dirty="0"/>
          </a:p>
          <a:p>
            <a:pPr marL="0" lvl="0" indent="0" algn="l" rtl="0">
              <a:spcBef>
                <a:spcPts val="0"/>
              </a:spcBef>
              <a:spcAft>
                <a:spcPts val="0"/>
              </a:spcAft>
              <a:buNone/>
            </a:pPr>
            <a:endParaRPr sz="900" b="0" dirty="0"/>
          </a:p>
          <a:p>
            <a:pPr marL="0" lvl="0" indent="0" algn="l" rtl="0">
              <a:spcBef>
                <a:spcPts val="0"/>
              </a:spcBef>
              <a:spcAft>
                <a:spcPts val="0"/>
              </a:spcAft>
              <a:buNone/>
            </a:pPr>
            <a:r>
              <a:rPr lang="en-US" sz="900" b="0" dirty="0"/>
              <a:t>Let’s discuss one at a time: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Glucose – sugar is carried in the blood in the form of glucose; it’s broken down by cells to provide energy. What is a normal glucose range?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BUN – (Blood Urea Nitrogen) is a metabolic waste product that is normally filtered out by the kidneys and excreted in the urine. Elevations may indicate kidney dysfunction or a body fluid imbalance (e.g. dehydration).</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Creatinine – waste product of protein metabolism is also normally excreted by the kidneys. Elevation may indicate kidney damage.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AST-liver muscle disease</a:t>
            </a:r>
            <a:endParaRPr dirty="0"/>
          </a:p>
          <a:p>
            <a:pPr marL="342900" marR="0" lvl="0" indent="-342900" algn="l" rtl="0">
              <a:spcBef>
                <a:spcPts val="0"/>
              </a:spcBef>
              <a:spcAft>
                <a:spcPts val="0"/>
              </a:spcAft>
              <a:buClr>
                <a:srgbClr val="000000"/>
              </a:buClr>
              <a:buSzPts val="900"/>
              <a:buFont typeface="Noto Sans Symbols"/>
              <a:buChar char="∙"/>
            </a:pPr>
            <a:r>
              <a:rPr lang="en-US" sz="900" dirty="0">
                <a:solidFill>
                  <a:srgbClr val="000000"/>
                </a:solidFill>
                <a:latin typeface="Calibri"/>
                <a:ea typeface="Calibri"/>
                <a:cs typeface="Calibri"/>
                <a:sym typeface="Calibri"/>
              </a:rPr>
              <a:t>ALT – early detection of liver damage</a:t>
            </a:r>
            <a:endParaRPr dirty="0"/>
          </a:p>
          <a:p>
            <a:pPr marL="0" lvl="0" indent="0" algn="l" rtl="0">
              <a:spcBef>
                <a:spcPts val="1200"/>
              </a:spcBef>
              <a:spcAft>
                <a:spcPts val="0"/>
              </a:spcAft>
              <a:buNone/>
            </a:pPr>
            <a:endParaRPr sz="9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20" name="Google Shape;42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255115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000000"/>
                </a:solidFill>
                <a:latin typeface="Calibri"/>
                <a:ea typeface="Calibri"/>
                <a:cs typeface="Calibri"/>
                <a:sym typeface="Calibri"/>
              </a:rPr>
              <a:t>Viral load test: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Finally, the viral load test is the most significant. Viral load tests measure the amount of HIV RNA or virus in the blood. The presence of RNA indicates that the virus is actively replicating (multiplying).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Viral load is expressed as copies of RNA per milliliter of blood (copies/mL) or in terms of logs.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If the level of HIV is too low to be measured, viral load is said to be undetectable, or below the limit of quantification.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However, undetectable viral load does not mean that HIV has been eradicated; people with undetectable viral load maintain a very low level of virus. Even when HIV is not detectable in the blood, it may be detectable in the semen, reproductive organs, tissues, lymph nodes, and brain.</a:t>
            </a:r>
            <a:endParaRPr dirty="0"/>
          </a:p>
          <a:p>
            <a:pPr marL="0" marR="0" lvl="0" indent="0" algn="l" rtl="0">
              <a:spcBef>
                <a:spcPts val="1200"/>
              </a:spcBef>
              <a:spcAft>
                <a:spcPts val="0"/>
              </a:spcAft>
              <a:buNone/>
            </a:pPr>
            <a:endParaRPr sz="1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000" dirty="0">
                <a:solidFill>
                  <a:srgbClr val="000000"/>
                </a:solidFill>
                <a:latin typeface="Calibri"/>
                <a:ea typeface="Calibri"/>
                <a:cs typeface="Calibri"/>
                <a:sym typeface="Calibri"/>
              </a:rPr>
              <a:t>Guide participants as follows: </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this person’s viral load?”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32,030. Please write the results of the HIV-1 RNA, PCR or viral load on the Lab Worksheet.</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the recommended viral load for patients?</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Less than 20 or 40 depending on the lab.</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Ask, “What is meant by the term viral suppression?”</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Answer: People who are virally suppressed report a viral load of 200 copies or HIV-1 RNA, PCR or virus in the blood.</a:t>
            </a:r>
            <a:endParaRPr dirty="0"/>
          </a:p>
          <a:p>
            <a:pPr marL="342900" marR="0" lvl="0" indent="-342900" algn="l" rtl="0">
              <a:spcBef>
                <a:spcPts val="0"/>
              </a:spcBef>
              <a:spcAft>
                <a:spcPts val="0"/>
              </a:spcAft>
              <a:buClr>
                <a:srgbClr val="000000"/>
              </a:buClr>
              <a:buSzPts val="1000"/>
              <a:buFont typeface="Noto Sans Symbols"/>
              <a:buChar char="∙"/>
            </a:pPr>
            <a:r>
              <a:rPr lang="en-US" sz="1000" dirty="0">
                <a:solidFill>
                  <a:srgbClr val="000000"/>
                </a:solidFill>
                <a:latin typeface="Calibri"/>
                <a:ea typeface="Calibri"/>
                <a:cs typeface="Calibri"/>
                <a:sym typeface="Calibri"/>
              </a:rPr>
              <a:t>Tell participants that they should work with the client to also identify other tests that may be concerning for the client (e.g. hemoglobin or A1c, cholesterol etc.)</a:t>
            </a:r>
            <a:endParaRPr dirty="0"/>
          </a:p>
          <a:p>
            <a:pPr marL="0" lvl="0" indent="0" algn="l" rtl="0">
              <a:spcBef>
                <a:spcPts val="1200"/>
              </a:spcBef>
              <a:spcAft>
                <a:spcPts val="0"/>
              </a:spcAft>
              <a:buNone/>
            </a:pPr>
            <a:endParaRPr sz="1000" b="1" dirty="0"/>
          </a:p>
          <a:p>
            <a:pPr marL="0" lvl="0" indent="0" algn="l" rtl="0">
              <a:spcBef>
                <a:spcPts val="0"/>
              </a:spcBef>
              <a:spcAft>
                <a:spcPts val="0"/>
              </a:spcAft>
              <a:buNone/>
            </a:pPr>
            <a:r>
              <a:rPr lang="en-US" sz="1000" b="1" dirty="0"/>
              <a:t>U=U a new term is </a:t>
            </a:r>
            <a:r>
              <a:rPr lang="en-US" sz="1000" b="1" i="1" dirty="0"/>
              <a:t>Undetectable= HIV </a:t>
            </a:r>
            <a:r>
              <a:rPr lang="en-US" sz="1000" b="1" i="1" dirty="0" err="1"/>
              <a:t>Untransmittable</a:t>
            </a:r>
            <a:r>
              <a:rPr lang="en-US" sz="1000" b="1" i="1" dirty="0"/>
              <a:t> </a:t>
            </a:r>
            <a:r>
              <a:rPr lang="en-US" sz="1000" dirty="0"/>
              <a:t>  </a:t>
            </a:r>
            <a:endParaRPr dirty="0"/>
          </a:p>
          <a:p>
            <a:pPr marL="0" lvl="0" indent="0" algn="l" rtl="0">
              <a:spcBef>
                <a:spcPts val="0"/>
              </a:spcBef>
              <a:spcAft>
                <a:spcPts val="0"/>
              </a:spcAft>
              <a:buNone/>
            </a:pPr>
            <a:endParaRPr sz="1000" b="1" i="1" dirty="0"/>
          </a:p>
          <a:p>
            <a:pPr marL="0" lvl="0" indent="0" algn="l" rtl="0">
              <a:spcBef>
                <a:spcPts val="0"/>
              </a:spcBef>
              <a:spcAft>
                <a:spcPts val="0"/>
              </a:spcAft>
              <a:buNone/>
            </a:pPr>
            <a:r>
              <a:rPr lang="en-US" sz="1000" dirty="0"/>
              <a:t>In September 2017, the </a:t>
            </a:r>
            <a:r>
              <a:rPr lang="en-US" sz="1000" b="1" dirty="0"/>
              <a:t>CDC</a:t>
            </a:r>
            <a:r>
              <a:rPr lang="en-US" sz="1000" dirty="0"/>
              <a:t> (Centers for Disease Control and Prevention) officially supported the medically proven claim that people who are </a:t>
            </a:r>
            <a:r>
              <a:rPr lang="en-US" sz="1000" b="1" dirty="0"/>
              <a:t>HIV+</a:t>
            </a:r>
            <a:r>
              <a:rPr lang="en-US" sz="1000" dirty="0"/>
              <a:t> and </a:t>
            </a:r>
            <a:r>
              <a:rPr lang="en-US" sz="1000" b="1" dirty="0"/>
              <a:t>Undetectable</a:t>
            </a:r>
            <a:r>
              <a:rPr lang="en-US" sz="1000" dirty="0"/>
              <a:t> and remain </a:t>
            </a:r>
            <a:r>
              <a:rPr lang="en-US" sz="1000" b="1" i="1" dirty="0"/>
              <a:t>consistently undetectable</a:t>
            </a:r>
            <a:r>
              <a:rPr lang="en-US" sz="1000" dirty="0"/>
              <a:t> or </a:t>
            </a:r>
            <a:r>
              <a:rPr lang="en-US" sz="1000" b="1" dirty="0"/>
              <a:t>Virally Suppressed</a:t>
            </a:r>
            <a:r>
              <a:rPr lang="en-US" sz="1000" dirty="0"/>
              <a:t> (20-200 copies) cannot transmit HIV to partners who do not have HIV. Nearly 20,000 cases were studied and all HIV negative persons remained HIV negative. (McCray &amp; </a:t>
            </a:r>
            <a:r>
              <a:rPr lang="en-US" sz="1000" dirty="0" err="1"/>
              <a:t>Mermin</a:t>
            </a:r>
            <a:r>
              <a:rPr lang="en-US" sz="1000" dirty="0"/>
              <a:t>, 2017)</a:t>
            </a:r>
            <a:endParaRPr dirty="0"/>
          </a:p>
          <a:p>
            <a:pPr marL="0" lvl="0" indent="0" algn="l" rtl="0">
              <a:spcBef>
                <a:spcPts val="0"/>
              </a:spcBef>
              <a:spcAft>
                <a:spcPts val="0"/>
              </a:spcAft>
              <a:buNone/>
            </a:pPr>
            <a:endParaRPr b="0" dirty="0"/>
          </a:p>
          <a:p>
            <a:pPr marL="0" lvl="0" indent="0" algn="l" rtl="0">
              <a:spcBef>
                <a:spcPts val="0"/>
              </a:spcBef>
              <a:spcAft>
                <a:spcPts val="0"/>
              </a:spcAft>
              <a:buNone/>
            </a:pPr>
            <a:endParaRPr b="1" dirty="0"/>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428" name="Google Shape;42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709842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3: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
        <p:nvSpPr>
          <p:cNvPr id="435" name="Google Shape;435;p33: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33: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Please note: The remainder of the lab slides are optional and do not need to be covered unless further clarification is needed. </a:t>
            </a:r>
            <a:r>
              <a:rPr lang="en-US" dirty="0"/>
              <a:t>The lab activity alone reviews material on the remaining PowerPoint slides.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“Normal” values or reference ranges can vary from lab to lab, depending on the equipment and/or testing method used. It is important to compare your results to the range shown on the lab report. The lab results can be low, high, or within normal range.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Test results can be affected by many factors, such as age or gender, the time of day when the sample was taken, active infections, the stage of HIV and food. For example, some test samples need to be taken after a person has fasted for several hours.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any labs values are too high or too low, encourage your client to discuss the results with their healthcare provider.</a:t>
            </a:r>
            <a:endParaRPr dirty="0"/>
          </a:p>
        </p:txBody>
      </p:sp>
      <p:sp>
        <p:nvSpPr>
          <p:cNvPr id="437" name="Google Shape;437;p33: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26922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
        <p:nvSpPr>
          <p:cNvPr id="445" name="Google Shape;445;p34: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6" name="Google Shape;446;p34: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HIV viral load is a test that measures the amount of HIV virus in the blood. When used in combination with CD4 cell count results, viral load is extremely useful in determining when to begin and change your HIV therapy.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goal of HIV therapy is simple: to keep the amount of HIV in the blood as low as possible.</a:t>
            </a:r>
            <a:endParaRPr dirty="0"/>
          </a:p>
        </p:txBody>
      </p:sp>
      <p:sp>
        <p:nvSpPr>
          <p:cNvPr id="447" name="Google Shape;447;p34: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1164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5: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
        <p:nvSpPr>
          <p:cNvPr id="458" name="Google Shape;458;p35: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9" name="Google Shape;459;p35: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 person’s viral load can measure from less than 20 copies of HIV per milliliter of blood to more than one million copies. Although there is no cure for HIV, when your viral load is below 20 copies/mL, this is known as “undetectable” because the test is not sensitive enough to give a reliable number. Again, as we discussed previously - Undetectable </a:t>
            </a:r>
            <a:r>
              <a:rPr lang="en-US" b="1" dirty="0"/>
              <a:t>does not</a:t>
            </a:r>
            <a:r>
              <a:rPr lang="en-US" dirty="0"/>
              <a:t> mean that the person is cured. You may also see less than 400 copies/mL referred to as undetectable when less sensitive tests are used.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 important goal of HIV therapy is to encourage the client to get their viral load to undetectable.</a:t>
            </a:r>
            <a:endParaRPr dirty="0"/>
          </a:p>
          <a:p>
            <a:pPr marL="0" lvl="0" indent="0" algn="l" rtl="0">
              <a:spcBef>
                <a:spcPts val="0"/>
              </a:spcBef>
              <a:spcAft>
                <a:spcPts val="0"/>
              </a:spcAft>
              <a:buNone/>
            </a:pPr>
            <a:endParaRPr dirty="0"/>
          </a:p>
        </p:txBody>
      </p:sp>
      <p:sp>
        <p:nvSpPr>
          <p:cNvPr id="460" name="Google Shape;460;p3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7381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6: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
        <p:nvSpPr>
          <p:cNvPr id="468" name="Google Shape;468;p36: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9" name="Google Shape;469;p36: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cells are an important part of the immune system. Therefore, the CD4 cell count is a key measure of the health of the immune system. The more CD4 cells, the stronger the immune system is and the better able clients are to fight off infections.</a:t>
            </a:r>
            <a:endParaRPr/>
          </a:p>
          <a:p>
            <a:pPr marL="0" lvl="0" indent="0" algn="l" rtl="0">
              <a:spcBef>
                <a:spcPts val="0"/>
              </a:spcBef>
              <a:spcAft>
                <a:spcPts val="0"/>
              </a:spcAft>
              <a:buNone/>
            </a:pPr>
            <a:endParaRPr/>
          </a:p>
          <a:p>
            <a:pPr marL="0" lvl="0" indent="0" algn="l" rtl="0">
              <a:spcBef>
                <a:spcPts val="0"/>
              </a:spcBef>
              <a:spcAft>
                <a:spcPts val="0"/>
              </a:spcAft>
              <a:buNone/>
            </a:pPr>
            <a:r>
              <a:rPr lang="en-US"/>
              <a:t>Certain factors can cause the CD4 cell count to vary. These include time of day, fatigue, and stress. It's best to have blood drawn at the same time of day for each CD4 cell test and to use the same laboratory. When the body fights an illness, CD4 counts go up. Vaccinations can cause the same effect. Don't check CD4 cell count until two weeks after recovering from illness, or immediately after a vaccination. </a:t>
            </a:r>
            <a:endParaRPr/>
          </a:p>
        </p:txBody>
      </p:sp>
      <p:sp>
        <p:nvSpPr>
          <p:cNvPr id="470" name="Google Shape;470;p3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7916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7:notes"/>
          <p:cNvSpPr txBox="1"/>
          <p:nvPr/>
        </p:nvSpPr>
        <p:spPr>
          <a:xfrm>
            <a:off x="4059181" y="8977133"/>
            <a:ext cx="3105348" cy="47256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
        <p:nvSpPr>
          <p:cNvPr id="482" name="Google Shape;482;p37:notes"/>
          <p:cNvSpPr>
            <a:spLocks noGrp="1" noRot="1" noChangeAspect="1"/>
          </p:cNvSpPr>
          <p:nvPr>
            <p:ph type="sldImg" idx="2"/>
          </p:nvPr>
        </p:nvSpPr>
        <p:spPr>
          <a:xfrm>
            <a:off x="1220788" y="708025"/>
            <a:ext cx="4727575" cy="35448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3" name="Google Shape;483;p37:notes"/>
          <p:cNvSpPr txBox="1">
            <a:spLocks noGrp="1"/>
          </p:cNvSpPr>
          <p:nvPr>
            <p:ph type="body" idx="1"/>
          </p:nvPr>
        </p:nvSpPr>
        <p:spPr>
          <a:xfrm>
            <a:off x="955491" y="4487749"/>
            <a:ext cx="5255204" cy="42547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CD4 cell tests are normally reported as the number of cells in a cubic millimeter of blood. Normal counts are between 500 and 1,500. Because CD4 cell counts can vary, some healthcare providers prefer to look at what’s called the CD4 cell percentage. The CD4 cell percentage refers to the proportion of all lymphocytes that are CD4 cells. For example, if your CD4 percentage is 34%, it means that 34% of your lymphocytes were CD4 cells. The normal range is between 20% and 40%.</a:t>
            </a:r>
            <a:endParaRPr/>
          </a:p>
          <a:p>
            <a:pPr marL="0" lvl="0" indent="0" algn="l" rtl="0">
              <a:spcBef>
                <a:spcPts val="0"/>
              </a:spcBef>
              <a:spcAft>
                <a:spcPts val="0"/>
              </a:spcAft>
              <a:buNone/>
            </a:pPr>
            <a:endParaRPr/>
          </a:p>
          <a:p>
            <a:pPr marL="0" lvl="0" indent="0" algn="l" rtl="0">
              <a:spcBef>
                <a:spcPts val="0"/>
              </a:spcBef>
              <a:spcAft>
                <a:spcPts val="0"/>
              </a:spcAft>
              <a:buNone/>
            </a:pPr>
            <a:r>
              <a:rPr lang="en-US"/>
              <a:t>Anyone who has fewer than 200 CD4 cells or a CD4 percentage of less than 14% is considered to have AIDS.</a:t>
            </a:r>
            <a:endParaRPr/>
          </a:p>
          <a:p>
            <a:pPr marL="0" lvl="0" indent="0" algn="l" rtl="0">
              <a:spcBef>
                <a:spcPts val="0"/>
              </a:spcBef>
              <a:spcAft>
                <a:spcPts val="0"/>
              </a:spcAft>
              <a:buNone/>
            </a:pPr>
            <a:endParaRPr/>
          </a:p>
          <a:p>
            <a:pPr marL="0" lvl="0" indent="0" algn="l" rtl="0">
              <a:spcBef>
                <a:spcPts val="0"/>
              </a:spcBef>
              <a:spcAft>
                <a:spcPts val="0"/>
              </a:spcAft>
              <a:buNone/>
            </a:pPr>
            <a:r>
              <a:rPr lang="en-US"/>
              <a:t>In closing, understanding labs enables clients to:</a:t>
            </a:r>
            <a:endParaRPr/>
          </a:p>
          <a:p>
            <a:pPr marL="171450" lvl="0" indent="-171450" algn="l" rtl="0">
              <a:spcBef>
                <a:spcPts val="0"/>
              </a:spcBef>
              <a:spcAft>
                <a:spcPts val="0"/>
              </a:spcAft>
              <a:buClr>
                <a:schemeClr val="dk1"/>
              </a:buClr>
              <a:buSzPts val="1200"/>
              <a:buFont typeface="Arial"/>
              <a:buChar char="•"/>
            </a:pPr>
            <a:r>
              <a:rPr lang="en-US"/>
              <a:t>Play an active role in their health care</a:t>
            </a:r>
            <a:endParaRPr/>
          </a:p>
          <a:p>
            <a:pPr marL="171450" lvl="0" indent="-171450" algn="l" rtl="0">
              <a:spcBef>
                <a:spcPts val="0"/>
              </a:spcBef>
              <a:spcAft>
                <a:spcPts val="0"/>
              </a:spcAft>
              <a:buClr>
                <a:schemeClr val="dk1"/>
              </a:buClr>
              <a:buSzPts val="1200"/>
              <a:buFont typeface="Arial"/>
              <a:buChar char="•"/>
            </a:pPr>
            <a:r>
              <a:rPr lang="en-US"/>
              <a:t>Use new knowledge of lab tests and lab values to be a partner with their doctor</a:t>
            </a:r>
            <a:endParaRPr/>
          </a:p>
          <a:p>
            <a:pPr marL="171450" lvl="0" indent="-171450" algn="l" rtl="0">
              <a:spcBef>
                <a:spcPts val="0"/>
              </a:spcBef>
              <a:spcAft>
                <a:spcPts val="0"/>
              </a:spcAft>
              <a:buClr>
                <a:schemeClr val="dk1"/>
              </a:buClr>
              <a:buSzPts val="1200"/>
              <a:buFont typeface="Arial"/>
              <a:buChar char="•"/>
            </a:pPr>
            <a:r>
              <a:rPr lang="en-US"/>
              <a:t>Live a healthier life</a:t>
            </a:r>
            <a:endParaRPr/>
          </a:p>
        </p:txBody>
      </p:sp>
      <p:sp>
        <p:nvSpPr>
          <p:cNvPr id="484" name="Google Shape;484;p3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05033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(Approximately 20 minutes; 10 for group discussion and 10 for presenting feedback to the larger group).</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Divide participants into three groups. There are three scenarios: A, B, and C. Give each group an adherence scenario to read, have them brainstorm as a group and answer the following questions in the assigned group. Write the four questions below on a flip chart. Each group will select a spokesperson who will report the groups’ answers to the class.    </a:t>
            </a:r>
            <a:endParaRPr sz="1110" dirty="0"/>
          </a:p>
          <a:p>
            <a:pPr marL="0" lvl="0" indent="0" algn="l" rtl="0">
              <a:lnSpc>
                <a:spcPct val="80000"/>
              </a:lnSpc>
              <a:spcBef>
                <a:spcPts val="0"/>
              </a:spcBef>
              <a:spcAft>
                <a:spcPts val="0"/>
              </a:spcAft>
              <a:buNone/>
            </a:pPr>
            <a:r>
              <a:rPr lang="en-US" sz="1110" dirty="0">
                <a:solidFill>
                  <a:schemeClr val="dk1"/>
                </a:solidFill>
                <a:latin typeface="Calibri"/>
                <a:ea typeface="Calibri"/>
                <a:cs typeface="Calibri"/>
                <a:sym typeface="Calibri"/>
              </a:rPr>
              <a:t> </a:t>
            </a:r>
            <a:endParaRPr sz="1110"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What questions can the CHW ask the client?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Are there barriers or factors that would affect the client’s adherence?</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t>What strategies could the CHW suggest?</a:t>
            </a:r>
            <a:endParaRPr dirty="0"/>
          </a:p>
          <a:p>
            <a:pPr marL="228600" lvl="0" indent="-228600" algn="l" rtl="0">
              <a:lnSpc>
                <a:spcPct val="80000"/>
              </a:lnSpc>
              <a:spcBef>
                <a:spcPts val="0"/>
              </a:spcBef>
              <a:spcAft>
                <a:spcPts val="0"/>
              </a:spcAft>
              <a:buClr>
                <a:schemeClr val="dk1"/>
              </a:buClr>
              <a:buSzPts val="1110"/>
              <a:buFont typeface="Calibri"/>
              <a:buAutoNum type="arabicPeriod"/>
            </a:pPr>
            <a:r>
              <a:rPr lang="en-US" sz="1110" dirty="0">
                <a:solidFill>
                  <a:schemeClr val="dk1"/>
                </a:solidFill>
                <a:latin typeface="Calibri"/>
                <a:ea typeface="Calibri"/>
                <a:cs typeface="Calibri"/>
                <a:sym typeface="Calibri"/>
              </a:rPr>
              <a:t>Are there any concerns regarding adherence or resistance?</a:t>
            </a:r>
            <a:r>
              <a:rPr lang="en-US" sz="1110" dirty="0"/>
              <a:t> </a:t>
            </a:r>
            <a:endParaRPr dirty="0"/>
          </a:p>
          <a:p>
            <a:pPr marL="342900" marR="0" lvl="0" indent="-272415" algn="l" rtl="0">
              <a:lnSpc>
                <a:spcPct val="80000"/>
              </a:lnSpc>
              <a:spcBef>
                <a:spcPts val="0"/>
              </a:spcBef>
              <a:spcAft>
                <a:spcPts val="0"/>
              </a:spcAft>
              <a:buClr>
                <a:schemeClr val="dk1"/>
              </a:buClr>
              <a:buSzPts val="1110"/>
              <a:buFont typeface="Noto Sans Symbols"/>
              <a:buNone/>
            </a:pPr>
            <a:endParaRPr sz="1110" dirty="0"/>
          </a:p>
          <a:p>
            <a:pPr marL="0" marR="0" lvl="0" indent="0" algn="l" rtl="0">
              <a:lnSpc>
                <a:spcPct val="80000"/>
              </a:lnSpc>
              <a:spcBef>
                <a:spcPts val="0"/>
              </a:spcBef>
              <a:spcAft>
                <a:spcPts val="0"/>
              </a:spcAft>
              <a:buClr>
                <a:schemeClr val="dk1"/>
              </a:buClr>
              <a:buSzPts val="1110"/>
              <a:buFont typeface="Noto Sans Symbols"/>
              <a:buNone/>
            </a:pPr>
            <a:r>
              <a:rPr lang="en-US" sz="1110" dirty="0"/>
              <a:t>To close the session, review the following points: </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90% adherence is the goal and is key to living a long healthy life with HIV.</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Resistance can happen at any time when the virus is not totally controlled by HIV medications; it’s important to keep medical appointments.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Trends are important; however labs should be viewed over time, not just once to determine medical outcomes.</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Always make sure the lab report you are reading belongs to the correct client.</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Every lab is different, so what may be out of range for one lab may not be for another.</a:t>
            </a:r>
            <a:endParaRPr dirty="0"/>
          </a:p>
          <a:p>
            <a:pPr marL="342900" marR="0" lvl="0" indent="-342900" algn="l" rtl="0">
              <a:lnSpc>
                <a:spcPct val="80000"/>
              </a:lnSpc>
              <a:spcBef>
                <a:spcPts val="0"/>
              </a:spcBef>
              <a:spcAft>
                <a:spcPts val="0"/>
              </a:spcAft>
              <a:buClr>
                <a:srgbClr val="000000"/>
              </a:buClr>
              <a:buSzPts val="1110"/>
              <a:buFont typeface="Noto Sans Symbols"/>
              <a:buChar char="∙"/>
            </a:pPr>
            <a:r>
              <a:rPr lang="en-US" sz="1110" u="none" strike="noStrike" dirty="0">
                <a:solidFill>
                  <a:srgbClr val="000000"/>
                </a:solidFill>
                <a:latin typeface="Calibri"/>
                <a:ea typeface="Calibri"/>
                <a:cs typeface="Calibri"/>
                <a:sym typeface="Calibri"/>
              </a:rPr>
              <a:t>Encourage clients to use portals or sources like </a:t>
            </a:r>
            <a:r>
              <a:rPr lang="en-US" sz="1110" u="none" strike="noStrike" dirty="0" err="1">
                <a:solidFill>
                  <a:srgbClr val="000000"/>
                </a:solidFill>
                <a:latin typeface="Calibri"/>
                <a:ea typeface="Calibri"/>
                <a:cs typeface="Calibri"/>
                <a:sym typeface="Calibri"/>
              </a:rPr>
              <a:t>MyChart</a:t>
            </a:r>
            <a:r>
              <a:rPr lang="en-US" sz="1110" u="none" strike="noStrike" dirty="0">
                <a:solidFill>
                  <a:srgbClr val="000000"/>
                </a:solidFill>
                <a:latin typeface="Calibri"/>
                <a:ea typeface="Calibri"/>
                <a:cs typeface="Calibri"/>
                <a:sym typeface="Calibri"/>
              </a:rPr>
              <a:t>, if available, so they can review their own labs and request copies prior to or at doctor visits so they can ask questions.</a:t>
            </a:r>
            <a:endParaRPr dirty="0"/>
          </a:p>
          <a:p>
            <a:pPr marL="0" marR="0" lvl="0" indent="0" algn="l" rtl="0">
              <a:lnSpc>
                <a:spcPct val="80000"/>
              </a:lnSpc>
              <a:spcBef>
                <a:spcPts val="0"/>
              </a:spcBef>
              <a:spcAft>
                <a:spcPts val="0"/>
              </a:spcAft>
              <a:buClr>
                <a:schemeClr val="dk1"/>
              </a:buClr>
              <a:buSzPts val="1110"/>
              <a:buFont typeface="Calibri"/>
              <a:buNone/>
            </a:pPr>
            <a:endParaRPr sz="1110" dirty="0"/>
          </a:p>
        </p:txBody>
      </p:sp>
      <p:sp>
        <p:nvSpPr>
          <p:cNvPr id="497" name="Google Shape;497;p3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952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a:latin typeface="Arial"/>
                <a:ea typeface="Arial"/>
                <a:cs typeface="Arial"/>
                <a:sym typeface="Arial"/>
              </a:rPr>
              <a:t>Ask, “How do you define adherence?”</a:t>
            </a:r>
            <a:endParaRPr/>
          </a:p>
          <a:p>
            <a:pPr marL="0" lvl="0" indent="0" algn="l" rtl="0">
              <a:spcBef>
                <a:spcPts val="0"/>
              </a:spcBef>
              <a:spcAft>
                <a:spcPts val="0"/>
              </a:spcAft>
              <a:buNone/>
            </a:pPr>
            <a:endParaRPr sz="1000"/>
          </a:p>
          <a:p>
            <a:pPr marL="0" lvl="0" indent="0" algn="l" rtl="0">
              <a:spcBef>
                <a:spcPts val="0"/>
              </a:spcBef>
              <a:spcAft>
                <a:spcPts val="0"/>
              </a:spcAft>
              <a:buNone/>
            </a:pPr>
            <a:endParaRPr/>
          </a:p>
        </p:txBody>
      </p:sp>
    </p:spTree>
    <p:extLst>
      <p:ext uri="{BB962C8B-B14F-4D97-AF65-F5344CB8AC3E}">
        <p14:creationId xmlns:p14="http://schemas.microsoft.com/office/powerpoint/2010/main" val="80468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dirty="0">
                <a:solidFill>
                  <a:schemeClr val="dk1"/>
                </a:solidFill>
                <a:latin typeface="Arial"/>
                <a:ea typeface="Arial"/>
                <a:cs typeface="Arial"/>
                <a:sym typeface="Arial"/>
              </a:rPr>
              <a:t>Engage participants in discussion. Ask, “Has anyone missed or stopped taking a prescribed antibiotic? If so, what were some of the barriers that kept you from finishing the antibiotic? People with HIV are told by providers, family, and friends that they have to take HIV medications every day; however, there are sometimes barriers to doing so. What are they?”</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Taking medication daily is often a skill that is learned, especially if you are a person who does not have a history of taking meds. If you don’t take HIV medications every day, HIV might multiply out of control. For the best viral load results, it is recommended that people with HIV should take over 90% of their pills correctly. </a:t>
            </a:r>
            <a:endParaRPr dirty="0"/>
          </a:p>
          <a:p>
            <a:pPr marL="0" lvl="0" indent="0" algn="l" rtl="0">
              <a:spcBef>
                <a:spcPts val="0"/>
              </a:spcBef>
              <a:spcAft>
                <a:spcPts val="0"/>
              </a:spcAft>
              <a:buNone/>
            </a:pPr>
            <a:endParaRPr sz="1000" dirty="0">
              <a:latin typeface="Arial"/>
              <a:ea typeface="Arial"/>
              <a:cs typeface="Arial"/>
              <a:sym typeface="Arial"/>
            </a:endParaRPr>
          </a:p>
          <a:p>
            <a:pPr marL="0" marR="0" lvl="0" indent="0" algn="l" rtl="0">
              <a:lnSpc>
                <a:spcPct val="100000"/>
              </a:lnSpc>
              <a:spcBef>
                <a:spcPts val="600"/>
              </a:spcBef>
              <a:spcAft>
                <a:spcPts val="0"/>
              </a:spcAft>
              <a:buClr>
                <a:srgbClr val="595959"/>
              </a:buClr>
              <a:buSzPts val="1896"/>
              <a:buFont typeface="Arial"/>
              <a:buNone/>
            </a:pPr>
            <a:r>
              <a:rPr lang="en-US" sz="1200" dirty="0">
                <a:solidFill>
                  <a:schemeClr val="dk1"/>
                </a:solidFill>
                <a:latin typeface="Arial"/>
                <a:ea typeface="Arial"/>
                <a:cs typeface="Arial"/>
                <a:sym typeface="Arial"/>
              </a:rPr>
              <a:t>Doctors start patients on a preferred regimen from the HHS Guideline Recommendations; provide participants with a current copy (</a:t>
            </a:r>
            <a:r>
              <a:rPr lang="en-US" sz="1200" u="sng" dirty="0">
                <a:solidFill>
                  <a:schemeClr val="dk1"/>
                </a:solidFill>
                <a:latin typeface="Arial"/>
                <a:ea typeface="Arial"/>
                <a:cs typeface="Arial"/>
                <a:sym typeface="Arial"/>
                <a:hlinkClick r:id="rId3"/>
              </a:rPr>
              <a:t>https://aidsinfo.nih.gov</a:t>
            </a:r>
            <a:r>
              <a:rPr lang="en-US" sz="1200" dirty="0">
                <a:solidFill>
                  <a:schemeClr val="dk1"/>
                </a:solidFill>
                <a:latin typeface="Arial"/>
                <a:ea typeface="Arial"/>
                <a:cs typeface="Arial"/>
                <a:sym typeface="Arial"/>
              </a:rPr>
              <a:t>).    </a:t>
            </a:r>
            <a:endParaRPr dirty="0"/>
          </a:p>
          <a:p>
            <a:pPr marL="0" lvl="0" indent="0" algn="l" rtl="0">
              <a:spcBef>
                <a:spcPts val="600"/>
              </a:spcBef>
              <a:spcAft>
                <a:spcPts val="0"/>
              </a:spcAft>
              <a:buNone/>
            </a:pPr>
            <a:endParaRPr sz="1000" dirty="0">
              <a:latin typeface="Arial"/>
              <a:ea typeface="Arial"/>
              <a:cs typeface="Arial"/>
              <a:sym typeface="Arial"/>
            </a:endParaRPr>
          </a:p>
        </p:txBody>
      </p:sp>
      <p:sp>
        <p:nvSpPr>
          <p:cNvPr id="149" name="Google Shape;149;p5: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2612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There are many factors that affect adherence. Review the slide. Some barriers to adherence are pictured here.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“What behaviors may signal non-adherence?”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7" name="Google Shape;157;p6: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19852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Ask, how do you gauge how adherent a client is? </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Review the slide. </a:t>
            </a:r>
            <a:endParaRPr dirty="0"/>
          </a:p>
          <a:p>
            <a:pPr marL="0" marR="0" lvl="0" indent="0" algn="l" rtl="0">
              <a:lnSpc>
                <a:spcPct val="100000"/>
              </a:lnSpc>
              <a:spcBef>
                <a:spcPts val="0"/>
              </a:spcBef>
              <a:spcAft>
                <a:spcPts val="0"/>
              </a:spcAft>
              <a:buClr>
                <a:schemeClr val="dk1"/>
              </a:buClr>
              <a:buSzPts val="1200"/>
              <a:buFont typeface="Calibri"/>
              <a:buNone/>
            </a:pPr>
            <a:endParaRPr sz="1200" u="none" strike="noStrik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Arial"/>
              <a:buNone/>
            </a:pPr>
            <a:r>
              <a:rPr lang="en-US" sz="1000" dirty="0">
                <a:latin typeface="Arial"/>
                <a:ea typeface="Arial"/>
                <a:cs typeface="Arial"/>
                <a:sym typeface="Arial"/>
              </a:rPr>
              <a:t>We often don’t ask clients about their readiness to start medications, </a:t>
            </a:r>
            <a:r>
              <a:rPr lang="en-US" sz="1200" dirty="0">
                <a:solidFill>
                  <a:schemeClr val="dk1"/>
                </a:solidFill>
                <a:latin typeface="Arial"/>
                <a:ea typeface="Arial"/>
                <a:cs typeface="Arial"/>
                <a:sym typeface="Arial"/>
              </a:rPr>
              <a:t>which is extremely important</a:t>
            </a:r>
            <a:r>
              <a:rPr lang="en-US" sz="1000" dirty="0">
                <a:latin typeface="Arial"/>
                <a:ea typeface="Arial"/>
                <a:cs typeface="Arial"/>
                <a:sym typeface="Arial"/>
              </a:rPr>
              <a:t>. </a:t>
            </a:r>
            <a:r>
              <a:rPr lang="en-US" sz="1200" dirty="0">
                <a:solidFill>
                  <a:schemeClr val="dk1"/>
                </a:solidFill>
                <a:latin typeface="Arial"/>
                <a:ea typeface="Arial"/>
                <a:cs typeface="Arial"/>
                <a:sym typeface="Arial"/>
              </a:rPr>
              <a:t>It’s important to know if the person you’re working with does not have a history of taking medication, avoids taking medication, has problems swallowing, or other tendencies that would prevent adherence. Once the doctor has prescribed medication and the person is not adherent, they may develop resistance quickly. It has been said that the first regimen is the best regimen, because doctors want patients to have longevity with their first line of prescribed medication. </a:t>
            </a:r>
            <a:endParaRPr dirty="0"/>
          </a:p>
          <a:p>
            <a:pPr marL="0" lvl="0" indent="0" algn="l" rtl="0">
              <a:spcBef>
                <a:spcPts val="0"/>
              </a:spcBef>
              <a:spcAft>
                <a:spcPts val="0"/>
              </a:spcAft>
              <a:buNone/>
            </a:pPr>
            <a:endParaRPr sz="1000" dirty="0">
              <a:latin typeface="Arial"/>
              <a:ea typeface="Arial"/>
              <a:cs typeface="Arial"/>
              <a:sym typeface="Arial"/>
            </a:endParaRPr>
          </a:p>
          <a:p>
            <a:pPr marL="0" lvl="0" indent="0" algn="l" rtl="0">
              <a:spcBef>
                <a:spcPts val="0"/>
              </a:spcBef>
              <a:spcAft>
                <a:spcPts val="0"/>
              </a:spcAft>
              <a:buNone/>
            </a:pPr>
            <a:r>
              <a:rPr lang="en-US" sz="1000" dirty="0">
                <a:latin typeface="Arial"/>
                <a:ea typeface="Arial"/>
                <a:cs typeface="Arial"/>
                <a:sym typeface="Arial"/>
              </a:rPr>
              <a:t>Let’s take a look at the handout, </a:t>
            </a:r>
            <a:r>
              <a:rPr lang="en-US" sz="1000" b="0" dirty="0">
                <a:latin typeface="Arial"/>
                <a:ea typeface="Arial"/>
                <a:cs typeface="Arial"/>
                <a:sym typeface="Arial"/>
              </a:rPr>
              <a:t>10 Questions to Ask Yourself Before You Begin HIV Treatment. Ask participants to </a:t>
            </a:r>
            <a:r>
              <a:rPr lang="en-US" sz="1000" dirty="0">
                <a:latin typeface="Arial"/>
                <a:ea typeface="Arial"/>
                <a:cs typeface="Arial"/>
                <a:sym typeface="Arial"/>
              </a:rPr>
              <a:t>take turns reading the questions on the handout.</a:t>
            </a:r>
            <a:endParaRPr dirty="0"/>
          </a:p>
          <a:p>
            <a:pPr marL="0" lvl="0" indent="0" algn="l" rtl="0">
              <a:spcBef>
                <a:spcPts val="0"/>
              </a:spcBef>
              <a:spcAft>
                <a:spcPts val="0"/>
              </a:spcAft>
              <a:buNone/>
            </a:pPr>
            <a:endParaRPr dirty="0"/>
          </a:p>
        </p:txBody>
      </p:sp>
      <p:sp>
        <p:nvSpPr>
          <p:cNvPr id="223" name="Google Shape;223;p7: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47204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and discuss with participants. </a:t>
            </a:r>
            <a:endParaRPr dirty="0"/>
          </a:p>
        </p:txBody>
      </p:sp>
      <p:sp>
        <p:nvSpPr>
          <p:cNvPr id="231" name="Google Shape;231;p8: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02870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Review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Ask, “What are some of the walls or barriers that providers, agencies, and the community at large have built that make it difficult for clients to adhere?”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Some barriers created by organizations can include: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hours - time flexibility</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Clinic personnel that do not return calls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What about enrolling in insurance plans such as ADAP Ryan White plan or ACA?</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Fear of a clinic employee breaching confidentiality or meeting someone you know. </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Finances—paying for HIV medications</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Transportation—in the case of meds, could a CHW or specialty pharmacy provide help by pick up or mailing?</a:t>
            </a:r>
            <a:endParaRPr dirty="0"/>
          </a:p>
          <a:p>
            <a:pPr marL="342900" lvl="0" indent="-203200" algn="l" rtl="0">
              <a:spcBef>
                <a:spcPts val="0"/>
              </a:spcBef>
              <a:spcAft>
                <a:spcPts val="0"/>
              </a:spcAft>
              <a:buClr>
                <a:schemeClr val="dk1"/>
              </a:buClr>
              <a:buSzPts val="1400"/>
              <a:buFont typeface="Arial"/>
              <a:buChar char="•"/>
            </a:pPr>
            <a:r>
              <a:rPr lang="en-US" dirty="0">
                <a:latin typeface="Arial"/>
                <a:ea typeface="Arial"/>
                <a:cs typeface="Arial"/>
                <a:sym typeface="Arial"/>
              </a:rPr>
              <a:t>Do providers know or refer clients to practical resources they need (e.g. support groups, hot meals, etc.)?</a:t>
            </a:r>
            <a:endParaRPr dirty="0"/>
          </a:p>
          <a:p>
            <a:pPr marL="344488" lvl="0" indent="-171450" algn="l" rtl="0">
              <a:spcBef>
                <a:spcPts val="0"/>
              </a:spcBef>
              <a:spcAft>
                <a:spcPts val="0"/>
              </a:spcAft>
              <a:buClr>
                <a:schemeClr val="dk1"/>
              </a:buClr>
              <a:buSzPts val="1400"/>
              <a:buFont typeface="Arial"/>
              <a:buChar char="•"/>
            </a:pPr>
            <a:r>
              <a:rPr lang="en-US" dirty="0">
                <a:latin typeface="Arial"/>
                <a:ea typeface="Arial"/>
                <a:cs typeface="Arial"/>
                <a:sym typeface="Arial"/>
              </a:rPr>
              <a:t>Can you think of any thing else that providers or agencies can do to help clients be successful in improving adherence?</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39" name="Google Shape;239;p9:notes"/>
          <p:cNvSpPr txBox="1">
            <a:spLocks noGrp="1"/>
          </p:cNvSpPr>
          <p:nvPr>
            <p:ph type="sldNum" idx="12"/>
          </p:nvPr>
        </p:nvSpPr>
        <p:spPr>
          <a:xfrm>
            <a:off x="4059181" y="8977133"/>
            <a:ext cx="3105348" cy="47256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4946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4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4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4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4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4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4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5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5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5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5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9" name="Google Shape;89;p5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5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2"/>
        <p:cNvGrpSpPr/>
        <p:nvPr/>
      </p:nvGrpSpPr>
      <p:grpSpPr>
        <a:xfrm>
          <a:off x="0" y="0"/>
          <a:ext cx="0" cy="0"/>
          <a:chOff x="0" y="0"/>
          <a:chExt cx="0" cy="0"/>
        </a:xfrm>
      </p:grpSpPr>
      <p:sp>
        <p:nvSpPr>
          <p:cNvPr id="93" name="Google Shape;93;p53"/>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b="0" i="0" u="none" strike="noStrike" cap="none">
              <a:solidFill>
                <a:schemeClr val="lt2"/>
              </a:solidFill>
              <a:latin typeface="Arial"/>
              <a:ea typeface="Arial"/>
              <a:cs typeface="Arial"/>
              <a:sym typeface="Arial"/>
            </a:endParaRPr>
          </a:p>
        </p:txBody>
      </p:sp>
      <p:pic>
        <p:nvPicPr>
          <p:cNvPr id="94" name="Google Shape;94;p53"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5"/>
        <p:cNvGrpSpPr/>
        <p:nvPr/>
      </p:nvGrpSpPr>
      <p:grpSpPr>
        <a:xfrm>
          <a:off x="0" y="0"/>
          <a:ext cx="0" cy="0"/>
          <a:chOff x="0" y="0"/>
          <a:chExt cx="0" cy="0"/>
        </a:xfrm>
      </p:grpSpPr>
      <p:pic>
        <p:nvPicPr>
          <p:cNvPr id="96" name="Google Shape;96;p54"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97" name="Google Shape;97;p54"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98" name="Google Shape;98;p54"/>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99" name="Google Shape;99;p54"/>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54"/>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FF"/>
                </a:solidFill>
                <a:latin typeface="Josefin Sans"/>
                <a:ea typeface="Josefin Sans"/>
                <a:cs typeface="Josefin Sans"/>
                <a:sym typeface="Josefin Sans"/>
              </a:rPr>
              <a:t>Improving Outcomes Across the HIV</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Care Continuum through Successful</a:t>
            </a:r>
            <a:br>
              <a:rPr lang="en-US" sz="4000" b="1" i="0" u="none" strike="noStrike" cap="none">
                <a:solidFill>
                  <a:srgbClr val="FFFFFF"/>
                </a:solidFill>
                <a:latin typeface="Josefin Sans"/>
                <a:ea typeface="Josefin Sans"/>
                <a:cs typeface="Josefin Sans"/>
                <a:sym typeface="Josefin Sans"/>
              </a:rPr>
            </a:br>
            <a:r>
              <a:rPr lang="en-US" sz="4000" b="1" i="0" u="none" strike="noStrike" cap="none">
                <a:solidFill>
                  <a:srgbClr val="FFFFFF"/>
                </a:solidFill>
                <a:latin typeface="Josefin Sans"/>
                <a:ea typeface="Josefin Sans"/>
                <a:cs typeface="Josefin Sans"/>
                <a:sym typeface="Josefin Sans"/>
              </a:rPr>
              <a:t>Integration of Community Health Workers (CHWs)</a:t>
            </a:r>
            <a:endParaRPr/>
          </a:p>
          <a:p>
            <a:pPr marL="0" marR="0" lvl="0" indent="0" algn="ctr" rtl="0">
              <a:spcBef>
                <a:spcPts val="660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b="0" i="0" u="none" strike="noStrike" cap="none">
                <a:solidFill>
                  <a:srgbClr val="262626"/>
                </a:solidFill>
                <a:latin typeface="Josefin Sans SemiBold"/>
                <a:ea typeface="Josefin Sans SemiBold"/>
                <a:cs typeface="Josefin Sans SemiBold"/>
                <a:sym typeface="Josefin Sans SemiBold"/>
              </a:rPr>
              <a:t>Boston, Massachusetts</a:t>
            </a:r>
            <a:endParaRPr/>
          </a:p>
        </p:txBody>
      </p:sp>
      <p:cxnSp>
        <p:nvCxnSpPr>
          <p:cNvPr id="101" name="Google Shape;101;p54"/>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5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5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5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5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5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5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5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
        <p:nvSpPr>
          <p:cNvPr id="114" name="Google Shape;114;p5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5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5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5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5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5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4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42"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42"/>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2"/>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6"/>
        <p:cNvGrpSpPr/>
        <p:nvPr/>
      </p:nvGrpSpPr>
      <p:grpSpPr>
        <a:xfrm>
          <a:off x="0" y="0"/>
          <a:ext cx="0" cy="0"/>
          <a:chOff x="0" y="0"/>
          <a:chExt cx="0" cy="0"/>
        </a:xfrm>
      </p:grpSpPr>
      <p:sp>
        <p:nvSpPr>
          <p:cNvPr id="37" name="Google Shape;37;p4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38" name="Google Shape;38;p4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39" name="Google Shape;39;p4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42" name="Google Shape;42;p4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4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50" name="Google Shape;50;p4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pic>
        <p:nvPicPr>
          <p:cNvPr id="53" name="Google Shape;53;p46"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4" name="Google Shape;54;p46"/>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46"/>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0" i="0" u="none" strike="noStrike" cap="none">
                <a:solidFill>
                  <a:schemeClr val="lt1"/>
                </a:solidFill>
                <a:latin typeface="Arial"/>
                <a:ea typeface="Arial"/>
                <a:cs typeface="Arial"/>
                <a:sym typeface="Arial"/>
              </a:rPr>
              <a:t>Resting or transition slide</a:t>
            </a:r>
            <a:endParaRPr/>
          </a:p>
        </p:txBody>
      </p:sp>
      <p:sp>
        <p:nvSpPr>
          <p:cNvPr id="56" name="Google Shape;56;p4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6"/>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4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7"/>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4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3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3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3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3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3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3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3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s-US" dirty="0">
                <a:latin typeface="Arial"/>
                <a:ea typeface="Arial"/>
                <a:cs typeface="Arial"/>
                <a:sym typeface="Arial"/>
              </a:rPr>
              <a:t>Cumplimiento, laboratorios </a:t>
            </a:r>
            <a:br>
              <a:rPr lang="es-US" dirty="0">
                <a:latin typeface="Arial"/>
                <a:ea typeface="Arial"/>
                <a:cs typeface="Arial"/>
                <a:sym typeface="Arial"/>
              </a:rPr>
            </a:br>
            <a:r>
              <a:rPr lang="es-US" dirty="0">
                <a:latin typeface="Arial"/>
                <a:ea typeface="Arial"/>
                <a:cs typeface="Arial"/>
                <a:sym typeface="Arial"/>
              </a:rPr>
              <a:t>y resistencia al medicamento</a:t>
            </a:r>
            <a:br>
              <a:rPr lang="es-US" dirty="0">
                <a:latin typeface="Arial"/>
                <a:ea typeface="Arial"/>
                <a:cs typeface="Arial"/>
                <a:sym typeface="Arial"/>
              </a:rPr>
            </a:br>
            <a:endParaRPr lang="es-US"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br>
              <a:rPr lang="es-US" sz="1000" b="1"/>
            </a:br>
            <a:r>
              <a:rPr lang="es-US" b="1">
                <a:latin typeface="Arial"/>
                <a:ea typeface="Arial"/>
                <a:cs typeface="Arial"/>
                <a:sym typeface="Arial"/>
              </a:rPr>
              <a:t>El incumplimiento puede tomar muchas formas</a:t>
            </a:r>
          </a:p>
        </p:txBody>
      </p:sp>
      <p:sp>
        <p:nvSpPr>
          <p:cNvPr id="250" name="Google Shape;250;p10"/>
          <p:cNvSpPr txBox="1">
            <a:spLocks noGrp="1"/>
          </p:cNvSpPr>
          <p:nvPr>
            <p:ph type="body" idx="1"/>
          </p:nvPr>
        </p:nvSpPr>
        <p:spPr>
          <a:xfrm>
            <a:off x="495300" y="1896509"/>
            <a:ext cx="8337000" cy="3064983"/>
          </a:xfrm>
          <a:prstGeom prst="rect">
            <a:avLst/>
          </a:prstGeom>
          <a:noFill/>
          <a:ln>
            <a:noFill/>
          </a:ln>
        </p:spPr>
        <p:txBody>
          <a:bodyPr spcFirstLastPara="1" wrap="square" lIns="91425" tIns="0" rIns="91425" bIns="0" anchor="t" anchorCtr="0">
            <a:noAutofit/>
          </a:bodyPr>
          <a:lstStyle/>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No solicitar una receta</a:t>
            </a:r>
          </a:p>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Tomar una dosis incorrecta</a:t>
            </a:r>
          </a:p>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Tomar medicamentos en el momento equivocado</a:t>
            </a:r>
          </a:p>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Omitir dosis</a:t>
            </a:r>
          </a:p>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Interrumpir el tratamiento demasiado pronto</a:t>
            </a:r>
          </a:p>
          <a:p>
            <a:pPr marL="742950" lvl="1" indent="-285750" algn="l" rtl="0">
              <a:spcBef>
                <a:spcPts val="0"/>
              </a:spcBef>
              <a:spcAft>
                <a:spcPts val="0"/>
              </a:spcAft>
              <a:buClr>
                <a:srgbClr val="C00000"/>
              </a:buClr>
              <a:buSzPts val="2000"/>
              <a:buChar char="▪"/>
            </a:pPr>
            <a:r>
              <a:rPr lang="es-US" sz="2000" dirty="0">
                <a:latin typeface="Arial"/>
                <a:ea typeface="Arial"/>
                <a:cs typeface="Arial"/>
                <a:sym typeface="Arial"/>
              </a:rPr>
              <a:t>Tomar medicamentos de venta libre que interfieren </a:t>
            </a:r>
            <a:br>
              <a:rPr lang="es-US" sz="2000" dirty="0">
                <a:latin typeface="Arial"/>
                <a:ea typeface="Arial"/>
                <a:cs typeface="Arial"/>
                <a:sym typeface="Arial"/>
              </a:rPr>
            </a:br>
            <a:r>
              <a:rPr lang="es-US" sz="2000" dirty="0">
                <a:latin typeface="Arial"/>
                <a:ea typeface="Arial"/>
                <a:cs typeface="Arial"/>
                <a:sym typeface="Arial"/>
              </a:rPr>
              <a:t>con los medicamentos recetados</a:t>
            </a:r>
          </a:p>
        </p:txBody>
      </p:sp>
      <p:sp>
        <p:nvSpPr>
          <p:cNvPr id="251" name="Google Shape;251;p10"/>
          <p:cNvSpPr txBox="1"/>
          <p:nvPr/>
        </p:nvSpPr>
        <p:spPr>
          <a:xfrm>
            <a:off x="304799" y="381000"/>
            <a:ext cx="470033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title"/>
          </p:nvPr>
        </p:nvSpPr>
        <p:spPr>
          <a:xfrm>
            <a:off x="403500" y="8356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Cantidad de VIH e incumplimiento</a:t>
            </a:r>
          </a:p>
        </p:txBody>
      </p:sp>
      <p:sp>
        <p:nvSpPr>
          <p:cNvPr id="259" name="Google Shape;259;p11"/>
          <p:cNvSpPr txBox="1"/>
          <p:nvPr/>
        </p:nvSpPr>
        <p:spPr>
          <a:xfrm>
            <a:off x="304800" y="381001"/>
            <a:ext cx="4676274"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pic>
        <p:nvPicPr>
          <p:cNvPr id="3" name="Imagen 2">
            <a:extLst>
              <a:ext uri="{FF2B5EF4-FFF2-40B4-BE49-F238E27FC236}">
                <a16:creationId xmlns:a16="http://schemas.microsoft.com/office/drawing/2014/main" id="{AB56BEE1-E187-43C2-904E-8064F8DFB8CD}"/>
              </a:ext>
            </a:extLst>
          </p:cNvPr>
          <p:cNvPicPr>
            <a:picLocks noChangeAspect="1"/>
          </p:cNvPicPr>
          <p:nvPr/>
        </p:nvPicPr>
        <p:blipFill>
          <a:blip r:embed="rId3"/>
          <a:stretch>
            <a:fillRect/>
          </a:stretch>
        </p:blipFill>
        <p:spPr>
          <a:xfrm>
            <a:off x="1707117" y="1588160"/>
            <a:ext cx="5729766" cy="36816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ctr" rtl="0">
              <a:spcBef>
                <a:spcPts val="0"/>
              </a:spcBef>
              <a:spcAft>
                <a:spcPts val="0"/>
              </a:spcAft>
              <a:buSzPts val="2400"/>
              <a:buNone/>
            </a:pPr>
            <a:r>
              <a:rPr lang="es-US">
                <a:latin typeface="Arial"/>
                <a:ea typeface="Arial"/>
                <a:cs typeface="Arial"/>
                <a:sym typeface="Arial"/>
              </a:rPr>
              <a:t>Evaluación del cumplimiento: 10 preguntas que debe hacer</a:t>
            </a:r>
          </a:p>
        </p:txBody>
      </p:sp>
      <p:pic>
        <p:nvPicPr>
          <p:cNvPr id="265" name="Google Shape;265;p12" descr="C:\Users\latrischam\AppData\Local\Microsoft\Windows\Temporary Internet Files\Content.IE5\CH5KK5LJ\checklist[1].png"/>
          <p:cNvPicPr preferRelativeResize="0"/>
          <p:nvPr/>
        </p:nvPicPr>
        <p:blipFill rotWithShape="1">
          <a:blip r:embed="rId3">
            <a:alphaModFix/>
          </a:blip>
          <a:srcRect/>
          <a:stretch/>
        </p:blipFill>
        <p:spPr>
          <a:xfrm>
            <a:off x="3953790" y="2857030"/>
            <a:ext cx="1420019" cy="1943372"/>
          </a:xfrm>
          <a:prstGeom prst="rect">
            <a:avLst/>
          </a:prstGeom>
          <a:noFill/>
          <a:ln>
            <a:noFill/>
          </a:ln>
        </p:spPr>
      </p:pic>
      <p:sp>
        <p:nvSpPr>
          <p:cNvPr id="266" name="Google Shape;266;p12"/>
          <p:cNvSpPr txBox="1"/>
          <p:nvPr/>
        </p:nvSpPr>
        <p:spPr>
          <a:xfrm>
            <a:off x="304800" y="381000"/>
            <a:ext cx="48447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584509" y="1178507"/>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Revisión de las herramientas de cumplimiento</a:t>
            </a:r>
          </a:p>
        </p:txBody>
      </p:sp>
      <p:pic>
        <p:nvPicPr>
          <p:cNvPr id="273" name="Google Shape;273;p13" descr="C:\Users\simone\AppData\Local\Microsoft\Windows\Temporary Internet Files\Content.IE5\VPZE2OU0\1024px-Pill_box_with_pills[1].jpg"/>
          <p:cNvPicPr preferRelativeResize="0">
            <a:picLocks noGrp="1"/>
          </p:cNvPicPr>
          <p:nvPr>
            <p:ph type="body" idx="4294967295"/>
          </p:nvPr>
        </p:nvPicPr>
        <p:blipFill rotWithShape="1">
          <a:blip r:embed="rId3">
            <a:alphaModFix/>
          </a:blip>
          <a:srcRect/>
          <a:stretch/>
        </p:blipFill>
        <p:spPr>
          <a:xfrm>
            <a:off x="1951191" y="2389187"/>
            <a:ext cx="1754188" cy="1885950"/>
          </a:xfrm>
          <a:prstGeom prst="rect">
            <a:avLst/>
          </a:prstGeom>
          <a:noFill/>
          <a:ln>
            <a:noFill/>
          </a:ln>
        </p:spPr>
      </p:pic>
      <p:sp>
        <p:nvSpPr>
          <p:cNvPr id="274" name="Google Shape;274;p13"/>
          <p:cNvSpPr txBox="1"/>
          <p:nvPr/>
        </p:nvSpPr>
        <p:spPr>
          <a:xfrm>
            <a:off x="304799" y="381000"/>
            <a:ext cx="4688305" cy="316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pic>
        <p:nvPicPr>
          <p:cNvPr id="275" name="Google Shape;275;p13"/>
          <p:cNvPicPr preferRelativeResize="0"/>
          <p:nvPr/>
        </p:nvPicPr>
        <p:blipFill rotWithShape="1">
          <a:blip r:embed="rId4">
            <a:alphaModFix/>
          </a:blip>
          <a:srcRect/>
          <a:stretch/>
        </p:blipFill>
        <p:spPr>
          <a:xfrm>
            <a:off x="4262679" y="2460624"/>
            <a:ext cx="2619375" cy="1743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457200" y="265965"/>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s-US" b="1">
                <a:solidFill>
                  <a:srgbClr val="FFFFFF"/>
                </a:solidFill>
                <a:latin typeface="Arial"/>
                <a:ea typeface="Arial"/>
                <a:cs typeface="Arial"/>
                <a:sym typeface="Arial"/>
              </a:rPr>
              <a:t>RESISTENCIA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5"/>
          <p:cNvSpPr txBox="1">
            <a:spLocks noGrp="1"/>
          </p:cNvSpPr>
          <p:nvPr>
            <p:ph type="title"/>
          </p:nvPr>
        </p:nvSpPr>
        <p:spPr>
          <a:xfrm>
            <a:off x="472350" y="82661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Comprender la resistencia al medicamento</a:t>
            </a:r>
          </a:p>
        </p:txBody>
      </p:sp>
      <p:sp>
        <p:nvSpPr>
          <p:cNvPr id="287" name="Google Shape;287;p15"/>
          <p:cNvSpPr txBox="1">
            <a:spLocks noGrp="1"/>
          </p:cNvSpPr>
          <p:nvPr>
            <p:ph type="body" idx="1"/>
          </p:nvPr>
        </p:nvSpPr>
        <p:spPr>
          <a:xfrm>
            <a:off x="1383632" y="1410322"/>
            <a:ext cx="6761747" cy="4461089"/>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200"/>
              <a:buFont typeface="Arial"/>
              <a:buNone/>
            </a:pPr>
            <a:r>
              <a:rPr lang="es-US" sz="1100" b="1" dirty="0">
                <a:latin typeface="Arial"/>
                <a:ea typeface="Arial"/>
                <a:cs typeface="Arial"/>
                <a:sym typeface="Arial"/>
              </a:rPr>
              <a:t>¿Qué es la resistencia al medicamento?</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El virus puede adaptarse, crecer y multiplicarse en presencia de medicamentos.</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Un medicamento o una clase de medicamento ya no son efectivos contra el virus.</a:t>
            </a:r>
          </a:p>
          <a:p>
            <a:pPr marL="342900" lvl="0" indent="-342900" algn="l" rtl="0">
              <a:spcBef>
                <a:spcPts val="0"/>
              </a:spcBef>
              <a:spcAft>
                <a:spcPts val="0"/>
              </a:spcAft>
              <a:buClr>
                <a:srgbClr val="C00000"/>
              </a:buClr>
              <a:buSzPts val="1200"/>
              <a:buFont typeface="Arial"/>
              <a:buNone/>
            </a:pPr>
            <a:endParaRPr sz="11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s-US" sz="1100" b="1" dirty="0">
                <a:latin typeface="Arial"/>
                <a:ea typeface="Arial"/>
                <a:cs typeface="Arial"/>
                <a:sym typeface="Arial"/>
              </a:rPr>
              <a:t>¿Qué causa la resistencia al medicamento?</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La replicación rápida del VIH a veces produce errores (mutaciones). </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Estos virus mutantes se vuelven resistentes al tratamiento.</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Si un medicamento no funciona contra un virus mutado, ese virus se reproducirá rápidamente.</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La carga viral aumenta.</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Es posible que deba cambiar los medicamentos para controlar el VIH.</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Los medicamentos contra el VIH se usan en combinación para bloquear la reproducción en el ciclo de vida del VIH.</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La combinación de medicamentos dirigidos a varios objetivos diferentes es mucho mejor para prevenir la reproducción del VIH que uno solo.</a:t>
            </a:r>
          </a:p>
          <a:p>
            <a:pPr marL="257175" lvl="1" indent="0" algn="l" rtl="0">
              <a:spcBef>
                <a:spcPts val="0"/>
              </a:spcBef>
              <a:spcAft>
                <a:spcPts val="0"/>
              </a:spcAft>
              <a:buClr>
                <a:srgbClr val="C00000"/>
              </a:buClr>
              <a:buSzPts val="1200"/>
              <a:buNone/>
            </a:pPr>
            <a:endParaRPr sz="1100" dirty="0">
              <a:latin typeface="Arial"/>
              <a:ea typeface="Arial"/>
              <a:cs typeface="Arial"/>
              <a:sym typeface="Arial"/>
            </a:endParaRPr>
          </a:p>
          <a:p>
            <a:pPr marL="342900" lvl="0" indent="-342900" algn="l" rtl="0">
              <a:spcBef>
                <a:spcPts val="0"/>
              </a:spcBef>
              <a:spcAft>
                <a:spcPts val="0"/>
              </a:spcAft>
              <a:buClr>
                <a:srgbClr val="C00000"/>
              </a:buClr>
              <a:buSzPts val="1200"/>
              <a:buFont typeface="Arial"/>
              <a:buNone/>
            </a:pPr>
            <a:r>
              <a:rPr lang="es-US" sz="1100" b="1" dirty="0">
                <a:latin typeface="Arial"/>
                <a:ea typeface="Arial"/>
                <a:cs typeface="Arial"/>
                <a:sym typeface="Arial"/>
              </a:rPr>
              <a:t>¿Qué tan común es la resistencia al medicamento?</a:t>
            </a:r>
          </a:p>
          <a:p>
            <a:pPr marL="342900" lvl="0" indent="-342900" algn="l" rtl="0">
              <a:spcBef>
                <a:spcPts val="0"/>
              </a:spcBef>
              <a:spcAft>
                <a:spcPts val="0"/>
              </a:spcAft>
              <a:buClr>
                <a:srgbClr val="C00000"/>
              </a:buClr>
              <a:buSzPts val="1200"/>
              <a:buChar char="▪"/>
            </a:pPr>
            <a:r>
              <a:rPr lang="es-US" sz="1100" dirty="0">
                <a:latin typeface="Arial"/>
                <a:ea typeface="Arial"/>
                <a:cs typeface="Arial"/>
                <a:sym typeface="Arial"/>
              </a:rPr>
              <a:t>La resistencia es común y es un desafío importante en el tratamiento contra el VIH:</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Disminuye la capacidad de los medicamentos contra el VIH para controlar el virus.</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Las personas con VIH que toman o han tomado medicamentos contra el VIH tienen más probabilidades de tener virus resistentes y menos opciones de medicamentos. </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Tres de cada cuatro personas fallaron en el tratamiento debido a la resistencia al medicamento. </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Una de cada cuatro personas recién infectadas ya es resistente al menos a una clase </a:t>
            </a:r>
            <a:br>
              <a:rPr lang="es-US" sz="1100" dirty="0">
                <a:latin typeface="Arial"/>
                <a:ea typeface="Arial"/>
                <a:cs typeface="Arial"/>
                <a:sym typeface="Arial"/>
              </a:rPr>
            </a:br>
            <a:r>
              <a:rPr lang="es-US" sz="1100" dirty="0">
                <a:latin typeface="Arial"/>
                <a:ea typeface="Arial"/>
                <a:cs typeface="Arial"/>
                <a:sym typeface="Arial"/>
              </a:rPr>
              <a:t>de medicamentos.</a:t>
            </a:r>
          </a:p>
          <a:p>
            <a:pPr marL="742950" lvl="1" indent="-285750" algn="l" rtl="0">
              <a:spcBef>
                <a:spcPts val="0"/>
              </a:spcBef>
              <a:spcAft>
                <a:spcPts val="0"/>
              </a:spcAft>
              <a:buClr>
                <a:srgbClr val="C00000"/>
              </a:buClr>
              <a:buSzPts val="1200"/>
              <a:buChar char="▪"/>
            </a:pPr>
            <a:r>
              <a:rPr lang="es-US" sz="1100" dirty="0">
                <a:latin typeface="Arial"/>
                <a:ea typeface="Arial"/>
                <a:cs typeface="Arial"/>
                <a:sym typeface="Arial"/>
              </a:rPr>
              <a:t>Las pruebas de cantidad de VIH ayudan a determinar la resistencia al medicamento.</a:t>
            </a:r>
          </a:p>
          <a:p>
            <a:pPr marL="257175" lvl="1" indent="0" algn="l" rtl="0">
              <a:spcBef>
                <a:spcPts val="0"/>
              </a:spcBef>
              <a:spcAft>
                <a:spcPts val="0"/>
              </a:spcAft>
              <a:buSzPts val="1050"/>
              <a:buNone/>
            </a:pPr>
            <a:endParaRPr sz="1050" dirty="0">
              <a:solidFill>
                <a:srgbClr val="595959"/>
              </a:solidFill>
            </a:endParaRPr>
          </a:p>
        </p:txBody>
      </p:sp>
      <p:sp>
        <p:nvSpPr>
          <p:cNvPr id="288" name="Google Shape;288;p15"/>
          <p:cNvSpPr txBox="1"/>
          <p:nvPr/>
        </p:nvSpPr>
        <p:spPr>
          <a:xfrm>
            <a:off x="304800" y="381001"/>
            <a:ext cx="5289884"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0" y="2984500"/>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s-US" b="1">
                <a:latin typeface="Arial"/>
                <a:ea typeface="Arial"/>
                <a:cs typeface="Arial"/>
                <a:sym typeface="Arial"/>
              </a:rPr>
              <a:t>VÍDEO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7"/>
          <p:cNvSpPr txBox="1">
            <a:spLocks noGrp="1"/>
          </p:cNvSpPr>
          <p:nvPr>
            <p:ph type="title"/>
          </p:nvPr>
        </p:nvSpPr>
        <p:spPr>
          <a:xfrm>
            <a:off x="950641" y="1107542"/>
            <a:ext cx="7146612" cy="6033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latin typeface="Arial"/>
                <a:ea typeface="Arial"/>
                <a:cs typeface="Arial"/>
                <a:sym typeface="Arial"/>
              </a:rPr>
              <a:t>Prueba de resistencia al medicamento</a:t>
            </a:r>
            <a:br>
              <a:rPr lang="es-US" b="1" dirty="0">
                <a:latin typeface="Arial"/>
                <a:ea typeface="Arial"/>
                <a:cs typeface="Arial"/>
                <a:sym typeface="Arial"/>
              </a:rPr>
            </a:br>
            <a:endParaRPr lang="es-US" b="1" dirty="0">
              <a:latin typeface="Arial"/>
              <a:ea typeface="Arial"/>
              <a:cs typeface="Arial"/>
              <a:sym typeface="Arial"/>
            </a:endParaRPr>
          </a:p>
        </p:txBody>
      </p:sp>
      <p:sp>
        <p:nvSpPr>
          <p:cNvPr id="301" name="Google Shape;301;p17"/>
          <p:cNvSpPr txBox="1">
            <a:spLocks noGrp="1"/>
          </p:cNvSpPr>
          <p:nvPr>
            <p:ph type="body" idx="1"/>
          </p:nvPr>
        </p:nvSpPr>
        <p:spPr>
          <a:xfrm>
            <a:off x="950641" y="2118344"/>
            <a:ext cx="6281325" cy="3302700"/>
          </a:xfrm>
          <a:prstGeom prst="rect">
            <a:avLst/>
          </a:prstGeom>
          <a:noFill/>
          <a:ln>
            <a:noFill/>
          </a:ln>
        </p:spPr>
        <p:txBody>
          <a:bodyPr spcFirstLastPara="1" wrap="square" lIns="91425" tIns="0" rIns="91425" bIns="0" anchor="t" anchorCtr="0">
            <a:normAutofit fontScale="92500" lnSpcReduction="10000"/>
          </a:bodyPr>
          <a:lstStyle/>
          <a:p>
            <a:pPr marL="0" lvl="0" indent="0" algn="l" rtl="0">
              <a:lnSpc>
                <a:spcPct val="100000"/>
              </a:lnSpc>
              <a:spcBef>
                <a:spcPts val="0"/>
              </a:spcBef>
              <a:spcAft>
                <a:spcPts val="0"/>
              </a:spcAft>
              <a:buClr>
                <a:srgbClr val="C00000"/>
              </a:buClr>
              <a:buSzPts val="2220"/>
              <a:buNone/>
            </a:pPr>
            <a:r>
              <a:rPr lang="es-US" sz="2220" dirty="0">
                <a:latin typeface="Arial"/>
                <a:ea typeface="Arial"/>
                <a:cs typeface="Arial"/>
                <a:sym typeface="Arial"/>
              </a:rPr>
              <a:t>¿Por qué son importantes las pruebas de resistencia al medicamento?</a:t>
            </a:r>
          </a:p>
          <a:p>
            <a:pPr marL="342900" lvl="0" indent="-342900" algn="l" rtl="0">
              <a:lnSpc>
                <a:spcPct val="100000"/>
              </a:lnSpc>
              <a:spcBef>
                <a:spcPts val="0"/>
              </a:spcBef>
              <a:spcAft>
                <a:spcPts val="0"/>
              </a:spcAft>
              <a:buClr>
                <a:srgbClr val="C00000"/>
              </a:buClr>
              <a:buSzPts val="1387"/>
              <a:buChar char="▪"/>
            </a:pPr>
            <a:r>
              <a:rPr lang="es-US" sz="1387" dirty="0">
                <a:latin typeface="Arial"/>
                <a:ea typeface="Arial"/>
                <a:cs typeface="Arial"/>
                <a:sym typeface="Arial"/>
              </a:rPr>
              <a:t>Brindan una imagen completa de las opciones de tratamiento.</a:t>
            </a:r>
          </a:p>
          <a:p>
            <a:pPr marL="342900" lvl="0" indent="-342900" algn="l" rtl="0">
              <a:lnSpc>
                <a:spcPct val="100000"/>
              </a:lnSpc>
              <a:spcBef>
                <a:spcPts val="0"/>
              </a:spcBef>
              <a:spcAft>
                <a:spcPts val="0"/>
              </a:spcAft>
              <a:buClr>
                <a:srgbClr val="C00000"/>
              </a:buClr>
              <a:buSzPts val="1387"/>
              <a:buChar char="▪"/>
            </a:pPr>
            <a:r>
              <a:rPr lang="es-US" sz="1387" dirty="0">
                <a:latin typeface="Arial"/>
                <a:ea typeface="Arial"/>
                <a:cs typeface="Arial"/>
                <a:sym typeface="Arial"/>
              </a:rPr>
              <a:t>Ayudan a evitar efectos secundarios innecesarios de los medicamentos </a:t>
            </a:r>
            <a:br>
              <a:rPr lang="es-US" sz="1387" dirty="0">
                <a:latin typeface="Arial"/>
                <a:ea typeface="Arial"/>
                <a:cs typeface="Arial"/>
                <a:sym typeface="Arial"/>
              </a:rPr>
            </a:br>
            <a:r>
              <a:rPr lang="es-US" sz="1387" dirty="0">
                <a:latin typeface="Arial"/>
                <a:ea typeface="Arial"/>
                <a:cs typeface="Arial"/>
                <a:sym typeface="Arial"/>
              </a:rPr>
              <a:t>y el costo de los medicamentos asociados con el consumo de medicamentos que probablemente no funcionen.</a:t>
            </a:r>
          </a:p>
          <a:p>
            <a:pPr marL="342900" lvl="0" indent="-342900" algn="l" rtl="0">
              <a:lnSpc>
                <a:spcPct val="100000"/>
              </a:lnSpc>
              <a:spcBef>
                <a:spcPts val="0"/>
              </a:spcBef>
              <a:spcAft>
                <a:spcPts val="0"/>
              </a:spcAft>
              <a:buClr>
                <a:srgbClr val="C00000"/>
              </a:buClr>
              <a:buSzPts val="1387"/>
              <a:buChar char="▪"/>
            </a:pPr>
            <a:r>
              <a:rPr lang="es-US" sz="1387" dirty="0">
                <a:latin typeface="Arial"/>
                <a:ea typeface="Arial"/>
                <a:cs typeface="Arial"/>
                <a:sym typeface="Arial"/>
              </a:rPr>
              <a:t>Ayudan a desarrollar un plan de tratamiento efectivo.</a:t>
            </a:r>
          </a:p>
          <a:p>
            <a:pPr marL="342900" lvl="0" indent="-263652" algn="l" rtl="0">
              <a:lnSpc>
                <a:spcPct val="100000"/>
              </a:lnSpc>
              <a:spcBef>
                <a:spcPts val="0"/>
              </a:spcBef>
              <a:spcAft>
                <a:spcPts val="0"/>
              </a:spcAft>
              <a:buClr>
                <a:srgbClr val="C00000"/>
              </a:buClr>
              <a:buSzPts val="1248"/>
              <a:buNone/>
            </a:pPr>
            <a:endParaRPr sz="1248" dirty="0">
              <a:latin typeface="Arial"/>
              <a:ea typeface="Arial"/>
              <a:cs typeface="Arial"/>
              <a:sym typeface="Arial"/>
            </a:endParaRPr>
          </a:p>
          <a:p>
            <a:pPr marL="0" lvl="0" indent="0" algn="l" rtl="0">
              <a:lnSpc>
                <a:spcPct val="100000"/>
              </a:lnSpc>
              <a:spcBef>
                <a:spcPts val="0"/>
              </a:spcBef>
              <a:spcAft>
                <a:spcPts val="0"/>
              </a:spcAft>
              <a:buClr>
                <a:srgbClr val="C00000"/>
              </a:buClr>
              <a:buSzPts val="2220"/>
              <a:buNone/>
            </a:pPr>
            <a:r>
              <a:rPr lang="es-US" sz="2220" dirty="0">
                <a:latin typeface="Arial"/>
                <a:ea typeface="Arial"/>
                <a:cs typeface="Arial"/>
                <a:sym typeface="Arial"/>
              </a:rPr>
              <a:t>¿Cómo se prueba la resistencia al medicamento?</a:t>
            </a:r>
          </a:p>
          <a:p>
            <a:pPr marL="342900" lvl="0" indent="-342900" algn="l" rtl="0">
              <a:lnSpc>
                <a:spcPct val="100000"/>
              </a:lnSpc>
              <a:spcBef>
                <a:spcPts val="0"/>
              </a:spcBef>
              <a:spcAft>
                <a:spcPts val="0"/>
              </a:spcAft>
              <a:buClr>
                <a:srgbClr val="C00000"/>
              </a:buClr>
              <a:buSzPts val="1387"/>
              <a:buChar char="▪"/>
            </a:pPr>
            <a:r>
              <a:rPr lang="es-US" sz="1387" b="1" dirty="0">
                <a:latin typeface="Arial"/>
                <a:ea typeface="Arial"/>
                <a:cs typeface="Arial"/>
                <a:sym typeface="Arial"/>
              </a:rPr>
              <a:t>Prueba fenotípica: </a:t>
            </a:r>
            <a:r>
              <a:rPr lang="es-US" sz="1387" dirty="0">
                <a:latin typeface="Arial"/>
                <a:ea typeface="Arial"/>
                <a:cs typeface="Arial"/>
                <a:sym typeface="Arial"/>
              </a:rPr>
              <a:t>evalúa la capacidad del virus para replicarse en presencia de ARV/medicamentos.</a:t>
            </a:r>
          </a:p>
          <a:p>
            <a:pPr marL="342900" lvl="0" indent="-342900" algn="l" rtl="0">
              <a:lnSpc>
                <a:spcPct val="100000"/>
              </a:lnSpc>
              <a:spcBef>
                <a:spcPts val="0"/>
              </a:spcBef>
              <a:spcAft>
                <a:spcPts val="0"/>
              </a:spcAft>
              <a:buClr>
                <a:srgbClr val="C00000"/>
              </a:buClr>
              <a:buSzPts val="1387"/>
              <a:buChar char="▪"/>
            </a:pPr>
            <a:r>
              <a:rPr lang="es-US" sz="1387" b="1" dirty="0">
                <a:latin typeface="Arial"/>
                <a:ea typeface="Arial"/>
                <a:cs typeface="Arial"/>
                <a:sym typeface="Arial"/>
              </a:rPr>
              <a:t>Prueba genotípica: </a:t>
            </a:r>
            <a:r>
              <a:rPr lang="es-US" sz="1387" dirty="0">
                <a:latin typeface="Arial"/>
                <a:ea typeface="Arial"/>
                <a:cs typeface="Arial"/>
                <a:sym typeface="Arial"/>
              </a:rPr>
              <a:t>identifica mutaciones genéticas en el VIH de un individuo, que se sabe que están asociadas con el VIH resistente al medicamento. Los resultados indican sensibilidad o resistencia al medicamento; prueba más común.</a:t>
            </a:r>
            <a:r>
              <a:rPr lang="es-US" sz="1040" dirty="0"/>
              <a:t>						</a:t>
            </a:r>
          </a:p>
          <a:p>
            <a:pPr marL="342900" lvl="0" indent="-342900" algn="l" rtl="0">
              <a:lnSpc>
                <a:spcPct val="70000"/>
              </a:lnSpc>
              <a:spcBef>
                <a:spcPts val="0"/>
              </a:spcBef>
              <a:spcAft>
                <a:spcPts val="0"/>
              </a:spcAft>
              <a:buSzPts val="1040"/>
              <a:buFont typeface="Arial"/>
              <a:buNone/>
            </a:pPr>
            <a:r>
              <a:rPr lang="es-US" sz="1040" i="1" dirty="0"/>
              <a:t>	</a:t>
            </a:r>
          </a:p>
        </p:txBody>
      </p:sp>
      <p:sp>
        <p:nvSpPr>
          <p:cNvPr id="302" name="Google Shape;302;p17"/>
          <p:cNvSpPr txBox="1"/>
          <p:nvPr/>
        </p:nvSpPr>
        <p:spPr>
          <a:xfrm>
            <a:off x="304800" y="381000"/>
            <a:ext cx="5061284" cy="319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495300" y="1028558"/>
            <a:ext cx="6252750" cy="659875"/>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US" sz="2790" b="1">
                <a:latin typeface="Arial"/>
                <a:ea typeface="Arial"/>
                <a:cs typeface="Arial"/>
                <a:sym typeface="Arial"/>
              </a:rPr>
              <a:t>Prueba de resistencia al medicamento</a:t>
            </a:r>
            <a:br>
              <a:rPr lang="es-US" sz="2520" b="1"/>
            </a:br>
            <a:endParaRPr lang="es-US" sz="2520" b="1"/>
          </a:p>
        </p:txBody>
      </p:sp>
      <p:sp>
        <p:nvSpPr>
          <p:cNvPr id="309" name="Google Shape;309;p18"/>
          <p:cNvSpPr txBox="1">
            <a:spLocks noGrp="1"/>
          </p:cNvSpPr>
          <p:nvPr>
            <p:ph type="body" idx="1"/>
          </p:nvPr>
        </p:nvSpPr>
        <p:spPr>
          <a:xfrm>
            <a:off x="495300" y="1977057"/>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Clr>
                <a:srgbClr val="C00000"/>
              </a:buClr>
              <a:buSzPts val="2400"/>
              <a:buNone/>
            </a:pPr>
            <a:r>
              <a:rPr lang="es-US" dirty="0">
                <a:latin typeface="Arial"/>
                <a:ea typeface="Arial"/>
                <a:cs typeface="Arial"/>
                <a:sym typeface="Arial"/>
              </a:rPr>
              <a:t>¿Cuándo deben usarse las pruebas de resistencia </a:t>
            </a:r>
            <a:br>
              <a:rPr lang="es-US" dirty="0">
                <a:latin typeface="Arial"/>
                <a:ea typeface="Arial"/>
                <a:cs typeface="Arial"/>
                <a:sym typeface="Arial"/>
              </a:rPr>
            </a:br>
            <a:r>
              <a:rPr lang="es-US" dirty="0">
                <a:latin typeface="Arial"/>
                <a:ea typeface="Arial"/>
                <a:cs typeface="Arial"/>
                <a:sym typeface="Arial"/>
              </a:rPr>
              <a:t>al medicamento?</a:t>
            </a:r>
          </a:p>
          <a:p>
            <a:pPr marL="342900" lvl="0" indent="-342900" algn="l" rtl="0">
              <a:spcBef>
                <a:spcPts val="0"/>
              </a:spcBef>
              <a:spcAft>
                <a:spcPts val="0"/>
              </a:spcAft>
              <a:buClr>
                <a:srgbClr val="C00000"/>
              </a:buClr>
              <a:buSzPts val="1350"/>
              <a:buChar char="▪"/>
            </a:pPr>
            <a:r>
              <a:rPr lang="es-US" sz="2000" dirty="0">
                <a:sym typeface="Arial"/>
              </a:rPr>
              <a:t>Antes de que comience el tratamiento</a:t>
            </a:r>
          </a:p>
          <a:p>
            <a:pPr marL="342900" lvl="0" indent="-342900" algn="l" rtl="0">
              <a:spcBef>
                <a:spcPts val="0"/>
              </a:spcBef>
              <a:spcAft>
                <a:spcPts val="0"/>
              </a:spcAft>
              <a:buClr>
                <a:srgbClr val="C00000"/>
              </a:buClr>
              <a:buSzPts val="1350"/>
              <a:buChar char="▪"/>
            </a:pPr>
            <a:r>
              <a:rPr lang="es-US" sz="2000" dirty="0">
                <a:sym typeface="Arial"/>
              </a:rPr>
              <a:t>Después de que fracase el tratamiento</a:t>
            </a:r>
          </a:p>
          <a:p>
            <a:pPr marL="342900" lvl="0" indent="-257175" algn="l" rtl="0">
              <a:spcBef>
                <a:spcPts val="0"/>
              </a:spcBef>
              <a:spcAft>
                <a:spcPts val="0"/>
              </a:spcAft>
              <a:buClr>
                <a:srgbClr val="C00000"/>
              </a:buClr>
              <a:buSzPts val="1350"/>
              <a:buNone/>
            </a:pPr>
            <a:endParaRPr sz="1350" dirty="0">
              <a:latin typeface="Arial"/>
              <a:ea typeface="Arial"/>
              <a:cs typeface="Arial"/>
              <a:sym typeface="Arial"/>
            </a:endParaRPr>
          </a:p>
          <a:p>
            <a:pPr marL="0" lvl="0" indent="0" algn="l" rtl="0">
              <a:spcBef>
                <a:spcPts val="0"/>
              </a:spcBef>
              <a:spcAft>
                <a:spcPts val="0"/>
              </a:spcAft>
              <a:buClr>
                <a:srgbClr val="C00000"/>
              </a:buClr>
              <a:buSzPts val="2400"/>
              <a:buNone/>
            </a:pPr>
            <a:r>
              <a:rPr lang="es-US" dirty="0">
                <a:latin typeface="Arial"/>
                <a:ea typeface="Arial"/>
                <a:cs typeface="Arial"/>
                <a:sym typeface="Arial"/>
              </a:rPr>
              <a:t>¿Cómo prevenir la resistencia al medicamento?</a:t>
            </a:r>
          </a:p>
          <a:p>
            <a:pPr marL="342900" lvl="0" indent="-342900" algn="l" rtl="0">
              <a:spcBef>
                <a:spcPts val="0"/>
              </a:spcBef>
              <a:spcAft>
                <a:spcPts val="0"/>
              </a:spcAft>
              <a:buClr>
                <a:srgbClr val="C00000"/>
              </a:buClr>
              <a:buSzPts val="1350"/>
              <a:buChar char="▪"/>
            </a:pPr>
            <a:r>
              <a:rPr lang="es-US" sz="2000" dirty="0">
                <a:sym typeface="Arial"/>
              </a:rPr>
              <a:t>Tomar los medicamentos contra el VIH a tiempo, siempre</a:t>
            </a:r>
          </a:p>
          <a:p>
            <a:pPr marL="342900" lvl="0" indent="-342900" algn="l" rtl="0">
              <a:spcBef>
                <a:spcPts val="0"/>
              </a:spcBef>
              <a:spcAft>
                <a:spcPts val="0"/>
              </a:spcAft>
              <a:buClr>
                <a:srgbClr val="C00000"/>
              </a:buClr>
              <a:buSzPts val="1350"/>
              <a:buChar char="▪"/>
            </a:pPr>
            <a:r>
              <a:rPr lang="es-US" sz="2000" dirty="0">
                <a:sym typeface="Arial"/>
              </a:rPr>
              <a:t>No compartir agujas ni tener relaciones sexuales sin condón </a:t>
            </a:r>
            <a:br>
              <a:rPr lang="es-US" sz="2000" dirty="0">
                <a:sym typeface="Arial"/>
              </a:rPr>
            </a:br>
            <a:r>
              <a:rPr lang="es-US" sz="2000" dirty="0">
                <a:sym typeface="Arial"/>
              </a:rPr>
              <a:t>con alguien que tenga VIH</a:t>
            </a:r>
          </a:p>
        </p:txBody>
      </p:sp>
      <p:sp>
        <p:nvSpPr>
          <p:cNvPr id="310" name="Google Shape;310;p18"/>
          <p:cNvSpPr txBox="1"/>
          <p:nvPr/>
        </p:nvSpPr>
        <p:spPr>
          <a:xfrm>
            <a:off x="304799" y="381001"/>
            <a:ext cx="491690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9"/>
          <p:cNvSpPr txBox="1">
            <a:spLocks noGrp="1"/>
          </p:cNvSpPr>
          <p:nvPr>
            <p:ph type="title"/>
          </p:nvPr>
        </p:nvSpPr>
        <p:spPr>
          <a:xfrm>
            <a:off x="457200" y="288267"/>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s-US" b="1">
                <a:solidFill>
                  <a:srgbClr val="FFFFFF"/>
                </a:solidFill>
                <a:latin typeface="Arial"/>
                <a:ea typeface="Arial"/>
                <a:cs typeface="Arial"/>
                <a:sym typeface="Arial"/>
              </a:rPr>
              <a:t>LABORATORIOS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latin typeface="Arial"/>
                <a:ea typeface="Arial"/>
                <a:cs typeface="Arial"/>
                <a:sym typeface="Arial"/>
              </a:rPr>
              <a:t>Objetivos	</a:t>
            </a:r>
          </a:p>
        </p:txBody>
      </p:sp>
      <p:sp>
        <p:nvSpPr>
          <p:cNvPr id="133" name="Google Shape;133;p2"/>
          <p:cNvSpPr txBox="1">
            <a:spLocks noGrp="1"/>
          </p:cNvSpPr>
          <p:nvPr>
            <p:ph type="body" idx="1"/>
          </p:nvPr>
        </p:nvSpPr>
        <p:spPr>
          <a:xfrm>
            <a:off x="609600" y="1399930"/>
            <a:ext cx="8241792" cy="40581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400"/>
              <a:buFont typeface="Noto Sans Symbols"/>
              <a:buNone/>
            </a:pPr>
            <a:r>
              <a:rPr lang="es-US" sz="2300" dirty="0">
                <a:latin typeface="Arial"/>
                <a:ea typeface="Arial"/>
                <a:cs typeface="Arial"/>
                <a:sym typeface="Arial"/>
              </a:rPr>
              <a:t>Al final de esta unidad las participantes harán lo siguiente:</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Definir qué significa cumplimiento.</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Identificar razones comunes para los desafíos de cumplimiento.</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Aportar preguntas para evaluar el cumplimiento.</a:t>
            </a:r>
          </a:p>
          <a:p>
            <a:pPr marL="342900" lvl="0" indent="-342900" algn="l" rtl="0">
              <a:spcBef>
                <a:spcPts val="320"/>
              </a:spcBef>
              <a:spcAft>
                <a:spcPts val="0"/>
              </a:spcAft>
              <a:buClr>
                <a:srgbClr val="C00000"/>
              </a:buClr>
              <a:buSzPts val="1600"/>
              <a:buChar char="▪"/>
            </a:pPr>
            <a:r>
              <a:rPr lang="es-US" sz="1600" spc="-30" dirty="0">
                <a:latin typeface="Arial"/>
                <a:ea typeface="Arial"/>
                <a:cs typeface="Arial"/>
                <a:sym typeface="Arial"/>
              </a:rPr>
              <a:t>Enumerar comportamientos o actividades que pueden indicar la falta de cumplimiento.</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Identificar las barreras que los proveedores, las agencias y la comunidad en general han construido que dificultan el cumplimiento.</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Reconocer los tipos de pruebas de laboratorio utilizadas para controlar la atención </a:t>
            </a:r>
            <a:br>
              <a:rPr lang="es-US" sz="1600" dirty="0">
                <a:latin typeface="Arial"/>
                <a:ea typeface="Arial"/>
                <a:cs typeface="Arial"/>
                <a:sym typeface="Arial"/>
              </a:rPr>
            </a:br>
            <a:r>
              <a:rPr lang="es-US" sz="1600" dirty="0">
                <a:latin typeface="Arial"/>
                <a:ea typeface="Arial"/>
                <a:cs typeface="Arial"/>
                <a:sym typeface="Arial"/>
              </a:rPr>
              <a:t>y el tratamiento contra el VIH de una persona.</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Comprender por qué las pruebas de laboratorio son importantes para controlar </a:t>
            </a:r>
            <a:br>
              <a:rPr lang="es-US" sz="1600" dirty="0">
                <a:latin typeface="Arial"/>
                <a:ea typeface="Arial"/>
                <a:cs typeface="Arial"/>
                <a:sym typeface="Arial"/>
              </a:rPr>
            </a:br>
            <a:r>
              <a:rPr lang="es-US" sz="1600" dirty="0">
                <a:latin typeface="Arial"/>
                <a:ea typeface="Arial"/>
                <a:cs typeface="Arial"/>
                <a:sym typeface="Arial"/>
              </a:rPr>
              <a:t>la salud y cómo se pueden usar para administrar la atención.</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Comprender el concepto de resistencia al medicamento.</a:t>
            </a:r>
          </a:p>
          <a:p>
            <a:pPr marL="342900" lvl="0" indent="-342900" algn="l" rtl="0">
              <a:spcBef>
                <a:spcPts val="320"/>
              </a:spcBef>
              <a:spcAft>
                <a:spcPts val="0"/>
              </a:spcAft>
              <a:buClr>
                <a:srgbClr val="C00000"/>
              </a:buClr>
              <a:buSzPts val="1600"/>
              <a:buChar char="▪"/>
            </a:pPr>
            <a:r>
              <a:rPr lang="es-US" sz="1600" dirty="0">
                <a:latin typeface="Arial"/>
                <a:ea typeface="Arial"/>
                <a:cs typeface="Arial"/>
                <a:sym typeface="Arial"/>
              </a:rPr>
              <a:t>Comprender qué tipos de pruebas de resistencia al medicamento están disponibles </a:t>
            </a:r>
            <a:br>
              <a:rPr lang="es-US" sz="1600" dirty="0">
                <a:latin typeface="Arial"/>
                <a:ea typeface="Arial"/>
                <a:cs typeface="Arial"/>
                <a:sym typeface="Arial"/>
              </a:rPr>
            </a:br>
            <a:r>
              <a:rPr lang="es-US" sz="1600" dirty="0">
                <a:latin typeface="Arial"/>
                <a:ea typeface="Arial"/>
                <a:cs typeface="Arial"/>
                <a:sym typeface="Arial"/>
              </a:rPr>
              <a:t>y cuándo se usan.</a:t>
            </a:r>
          </a:p>
        </p:txBody>
      </p:sp>
      <p:sp>
        <p:nvSpPr>
          <p:cNvPr id="134" name="Google Shape;134;p2"/>
          <p:cNvSpPr txBox="1"/>
          <p:nvPr/>
        </p:nvSpPr>
        <p:spPr>
          <a:xfrm>
            <a:off x="304800" y="381000"/>
            <a:ext cx="521817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495300" y="860211"/>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Comprender los valores de laboratorio</a:t>
            </a:r>
          </a:p>
        </p:txBody>
      </p:sp>
      <p:sp>
        <p:nvSpPr>
          <p:cNvPr id="322" name="Google Shape;322;p20"/>
          <p:cNvSpPr txBox="1">
            <a:spLocks noGrp="1"/>
          </p:cNvSpPr>
          <p:nvPr>
            <p:ph type="body" idx="1"/>
          </p:nvPr>
        </p:nvSpPr>
        <p:spPr>
          <a:xfrm>
            <a:off x="495300" y="1671203"/>
            <a:ext cx="8337000" cy="4280567"/>
          </a:xfrm>
          <a:prstGeom prst="rect">
            <a:avLst/>
          </a:prstGeom>
          <a:noFill/>
          <a:ln>
            <a:noFill/>
          </a:ln>
        </p:spPr>
        <p:txBody>
          <a:bodyPr spcFirstLastPara="1" wrap="square" lIns="91425" tIns="0" rIns="91425" bIns="0" anchor="t" anchorCtr="0">
            <a:noAutofit/>
          </a:bodyPr>
          <a:lstStyle/>
          <a:p>
            <a:pPr marL="0" lvl="0" indent="-342900" algn="l" rtl="0">
              <a:spcBef>
                <a:spcPts val="0"/>
              </a:spcBef>
              <a:spcAft>
                <a:spcPts val="0"/>
              </a:spcAft>
              <a:buSzPts val="2400"/>
              <a:buFont typeface="Arial"/>
              <a:buNone/>
            </a:pPr>
            <a:r>
              <a:rPr lang="es-US" i="1" dirty="0"/>
              <a:t>Comprender los valores de laboratorio </a:t>
            </a:r>
            <a:br>
              <a:rPr lang="es-US" i="1" dirty="0"/>
            </a:br>
            <a:r>
              <a:rPr lang="es-US" i="1" dirty="0"/>
              <a:t>y por qué son importantes</a:t>
            </a:r>
          </a:p>
        </p:txBody>
      </p:sp>
      <p:sp>
        <p:nvSpPr>
          <p:cNvPr id="323" name="Google Shape;323;p20"/>
          <p:cNvSpPr txBox="1"/>
          <p:nvPr/>
        </p:nvSpPr>
        <p:spPr>
          <a:xfrm>
            <a:off x="304799" y="381000"/>
            <a:ext cx="51455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pic>
        <p:nvPicPr>
          <p:cNvPr id="324" name="Google Shape;324;p20"/>
          <p:cNvPicPr preferRelativeResize="0"/>
          <p:nvPr/>
        </p:nvPicPr>
        <p:blipFill rotWithShape="1">
          <a:blip r:embed="rId3">
            <a:alphaModFix/>
          </a:blip>
          <a:srcRect/>
          <a:stretch/>
        </p:blipFill>
        <p:spPr>
          <a:xfrm>
            <a:off x="2484783" y="2679968"/>
            <a:ext cx="3293165" cy="274430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1"/>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latin typeface="Arial"/>
                <a:ea typeface="Arial"/>
                <a:cs typeface="Arial"/>
                <a:sym typeface="Arial"/>
              </a:rPr>
              <a:t>Los médicos usan pruebas de laboratorio </a:t>
            </a:r>
            <a:br>
              <a:rPr lang="es-US" b="1" dirty="0">
                <a:latin typeface="Arial"/>
                <a:ea typeface="Arial"/>
                <a:cs typeface="Arial"/>
                <a:sym typeface="Arial"/>
              </a:rPr>
            </a:br>
            <a:r>
              <a:rPr lang="es-US" b="1" dirty="0">
                <a:latin typeface="Arial"/>
                <a:ea typeface="Arial"/>
                <a:cs typeface="Arial"/>
                <a:sym typeface="Arial"/>
              </a:rPr>
              <a:t>para controlar la salud</a:t>
            </a:r>
          </a:p>
        </p:txBody>
      </p:sp>
      <p:sp>
        <p:nvSpPr>
          <p:cNvPr id="331" name="Google Shape;331;p21"/>
          <p:cNvSpPr txBox="1">
            <a:spLocks noGrp="1"/>
          </p:cNvSpPr>
          <p:nvPr>
            <p:ph type="body" idx="1"/>
          </p:nvPr>
        </p:nvSpPr>
        <p:spPr>
          <a:xfrm>
            <a:off x="495300" y="2013287"/>
            <a:ext cx="79629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s-US" dirty="0">
                <a:latin typeface="Arial"/>
                <a:ea typeface="Arial"/>
                <a:cs typeface="Arial"/>
                <a:sym typeface="Arial"/>
              </a:rPr>
              <a:t>Pruebas de laboratorio:	</a:t>
            </a:r>
          </a:p>
          <a:p>
            <a:pPr marL="742950" lvl="1" indent="-285750" algn="l" rtl="0">
              <a:spcBef>
                <a:spcPts val="0"/>
              </a:spcBef>
              <a:spcAft>
                <a:spcPts val="0"/>
              </a:spcAft>
              <a:buClr>
                <a:srgbClr val="C00000"/>
              </a:buClr>
              <a:buSzPts val="1800"/>
              <a:buChar char="▪"/>
            </a:pPr>
            <a:r>
              <a:rPr lang="es-US" dirty="0">
                <a:latin typeface="Arial"/>
                <a:ea typeface="Arial"/>
                <a:cs typeface="Arial"/>
                <a:sym typeface="Arial"/>
              </a:rPr>
              <a:t>Detectar la presencia de organismos causantes de enfermedades </a:t>
            </a:r>
          </a:p>
          <a:p>
            <a:pPr marL="1143000" lvl="2" indent="-228600" algn="l" rtl="0">
              <a:spcBef>
                <a:spcPts val="0"/>
              </a:spcBef>
              <a:spcAft>
                <a:spcPts val="0"/>
              </a:spcAft>
              <a:buClr>
                <a:srgbClr val="C00000"/>
              </a:buClr>
              <a:buSzPts val="1800"/>
              <a:buChar char="▪"/>
            </a:pPr>
            <a:r>
              <a:rPr lang="es-US" dirty="0">
                <a:latin typeface="Arial"/>
                <a:ea typeface="Arial"/>
                <a:cs typeface="Arial"/>
                <a:sym typeface="Arial"/>
              </a:rPr>
              <a:t>(p. ej. bacterias, virus, parásitos) que pueden estar relacionados con el VIH</a:t>
            </a:r>
          </a:p>
          <a:p>
            <a:pPr marL="742950" lvl="1" indent="-285750" algn="l" rtl="0">
              <a:spcBef>
                <a:spcPts val="0"/>
              </a:spcBef>
              <a:spcAft>
                <a:spcPts val="0"/>
              </a:spcAft>
              <a:buClr>
                <a:srgbClr val="C00000"/>
              </a:buClr>
              <a:buSzPts val="1800"/>
              <a:buChar char="▪"/>
            </a:pPr>
            <a:r>
              <a:rPr lang="es-US" dirty="0">
                <a:latin typeface="Arial"/>
                <a:ea typeface="Arial"/>
                <a:cs typeface="Arial"/>
                <a:sym typeface="Arial"/>
              </a:rPr>
              <a:t>Indicar cuándo tratar, cómo tratar y si el tratamiento está funcionando</a:t>
            </a:r>
          </a:p>
          <a:p>
            <a:pPr marL="742950" lvl="1" indent="-285750" algn="l" rtl="0">
              <a:spcBef>
                <a:spcPts val="0"/>
              </a:spcBef>
              <a:spcAft>
                <a:spcPts val="0"/>
              </a:spcAft>
              <a:buClr>
                <a:srgbClr val="C00000"/>
              </a:buClr>
              <a:buSzPts val="1800"/>
              <a:buChar char="▪"/>
            </a:pPr>
            <a:r>
              <a:rPr lang="es-US" dirty="0">
                <a:latin typeface="Arial"/>
                <a:ea typeface="Arial"/>
                <a:cs typeface="Arial"/>
                <a:sym typeface="Arial"/>
              </a:rPr>
              <a:t>Identificar el desarrollo de efectos secundarios relacionados </a:t>
            </a:r>
            <a:br>
              <a:rPr lang="es-US" dirty="0">
                <a:latin typeface="Arial"/>
                <a:ea typeface="Arial"/>
                <a:cs typeface="Arial"/>
                <a:sym typeface="Arial"/>
              </a:rPr>
            </a:br>
            <a:r>
              <a:rPr lang="es-US" dirty="0">
                <a:latin typeface="Arial"/>
                <a:ea typeface="Arial"/>
                <a:cs typeface="Arial"/>
                <a:sym typeface="Arial"/>
              </a:rPr>
              <a:t>con el tratamiento</a:t>
            </a:r>
          </a:p>
          <a:p>
            <a:pPr marL="742950" lvl="1" indent="-285750" algn="l" rtl="0">
              <a:spcBef>
                <a:spcPts val="0"/>
              </a:spcBef>
              <a:spcAft>
                <a:spcPts val="0"/>
              </a:spcAft>
              <a:buClr>
                <a:srgbClr val="C00000"/>
              </a:buClr>
              <a:buSzPts val="1800"/>
              <a:buChar char="▪"/>
            </a:pPr>
            <a:r>
              <a:rPr lang="es-US" dirty="0">
                <a:latin typeface="Arial"/>
                <a:ea typeface="Arial"/>
                <a:cs typeface="Arial"/>
                <a:sym typeface="Arial"/>
              </a:rPr>
              <a:t>Detectar otras infecciones y problemas asociados con la infección por VIH</a:t>
            </a:r>
          </a:p>
        </p:txBody>
      </p:sp>
      <p:sp>
        <p:nvSpPr>
          <p:cNvPr id="332" name="Google Shape;332;p21"/>
          <p:cNvSpPr txBox="1"/>
          <p:nvPr/>
        </p:nvSpPr>
        <p:spPr>
          <a:xfrm>
            <a:off x="304800" y="381000"/>
            <a:ext cx="483268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495300" y="103856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t>Conceptos básicos de laboratorio</a:t>
            </a:r>
          </a:p>
        </p:txBody>
      </p:sp>
      <p:sp>
        <p:nvSpPr>
          <p:cNvPr id="339" name="Google Shape;339;p2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190500" algn="l" rtl="0">
              <a:spcBef>
                <a:spcPts val="0"/>
              </a:spcBef>
              <a:spcAft>
                <a:spcPts val="0"/>
              </a:spcAft>
              <a:buSzPts val="2400"/>
              <a:buNone/>
            </a:pPr>
            <a:endParaRPr b="1">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a:latin typeface="Arial"/>
                <a:ea typeface="Arial"/>
                <a:cs typeface="Arial"/>
                <a:sym typeface="Arial"/>
              </a:rPr>
              <a:t>Confirme su información personal:</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Nombre</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Edad</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Sexo</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Número de historia clínica</a:t>
            </a:r>
          </a:p>
          <a:p>
            <a:pPr marL="342900" lvl="0" indent="-257175" algn="l" rtl="0">
              <a:spcBef>
                <a:spcPts val="0"/>
              </a:spcBef>
              <a:spcAft>
                <a:spcPts val="0"/>
              </a:spcAft>
              <a:buClr>
                <a:srgbClr val="C00000"/>
              </a:buClr>
              <a:buSzPts val="1350"/>
              <a:buNone/>
            </a:pPr>
            <a:endParaRPr sz="135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a:latin typeface="Arial"/>
                <a:ea typeface="Arial"/>
                <a:cs typeface="Arial"/>
                <a:sym typeface="Arial"/>
              </a:rPr>
              <a:t>Pregunte lo que no entienda.</a:t>
            </a:r>
          </a:p>
        </p:txBody>
      </p:sp>
      <p:sp>
        <p:nvSpPr>
          <p:cNvPr id="340" name="Google Shape;340;p22"/>
          <p:cNvSpPr txBox="1"/>
          <p:nvPr/>
        </p:nvSpPr>
        <p:spPr>
          <a:xfrm>
            <a:off x="304800" y="381000"/>
            <a:ext cx="478455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txBox="1">
            <a:spLocks noGrp="1"/>
          </p:cNvSpPr>
          <p:nvPr>
            <p:ph type="title"/>
          </p:nvPr>
        </p:nvSpPr>
        <p:spPr>
          <a:xfrm>
            <a:off x="495300" y="88900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¿Qué hacen los medicamentos contra el VIH?</a:t>
            </a:r>
          </a:p>
        </p:txBody>
      </p:sp>
      <p:sp>
        <p:nvSpPr>
          <p:cNvPr id="348" name="Google Shape;348;p23"/>
          <p:cNvSpPr txBox="1">
            <a:spLocks noGrp="1"/>
          </p:cNvSpPr>
          <p:nvPr>
            <p:ph type="body" idx="1"/>
          </p:nvPr>
        </p:nvSpPr>
        <p:spPr>
          <a:xfrm>
            <a:off x="479535" y="1605062"/>
            <a:ext cx="8337000" cy="4280567"/>
          </a:xfrm>
          <a:prstGeom prst="rect">
            <a:avLst/>
          </a:prstGeom>
          <a:noFill/>
          <a:ln>
            <a:noFill/>
          </a:ln>
        </p:spPr>
        <p:txBody>
          <a:bodyPr spcFirstLastPara="1" wrap="square" lIns="91425" tIns="0" rIns="91425" bIns="0" anchor="t" anchorCtr="0">
            <a:normAutofit/>
          </a:bodyPr>
          <a:lstStyle/>
          <a:p>
            <a:pPr marL="342900" lvl="0" indent="-342900" algn="l" rtl="0">
              <a:lnSpc>
                <a:spcPct val="80000"/>
              </a:lnSpc>
              <a:spcBef>
                <a:spcPts val="0"/>
              </a:spcBef>
              <a:spcAft>
                <a:spcPts val="0"/>
              </a:spcAft>
              <a:buClr>
                <a:srgbClr val="C00000"/>
              </a:buClr>
              <a:buSzPts val="2400"/>
              <a:buChar char="▪"/>
            </a:pPr>
            <a:r>
              <a:rPr lang="es-US" dirty="0">
                <a:latin typeface="Arial"/>
                <a:ea typeface="Arial"/>
                <a:cs typeface="Arial"/>
                <a:sym typeface="Arial"/>
              </a:rPr>
              <a:t>Ayudan a controlar el VIH al reducir el crecimiento </a:t>
            </a:r>
            <a:br>
              <a:rPr lang="es-US" dirty="0">
                <a:latin typeface="Arial"/>
                <a:ea typeface="Arial"/>
                <a:cs typeface="Arial"/>
                <a:sym typeface="Arial"/>
              </a:rPr>
            </a:br>
            <a:r>
              <a:rPr lang="es-US" dirty="0">
                <a:latin typeface="Arial"/>
                <a:ea typeface="Arial"/>
                <a:cs typeface="Arial"/>
                <a:sym typeface="Arial"/>
              </a:rPr>
              <a:t>de virus nuevos.</a:t>
            </a:r>
          </a:p>
          <a:p>
            <a:pPr marL="342900" lvl="0" indent="-190500" algn="l" rtl="0">
              <a:lnSpc>
                <a:spcPct val="80000"/>
              </a:lnSpc>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s-US" dirty="0">
                <a:latin typeface="Arial"/>
                <a:ea typeface="Arial"/>
                <a:cs typeface="Arial"/>
                <a:sym typeface="Arial"/>
              </a:rPr>
              <a:t>Ayudan a mantener baja la cantidad de VIH.</a:t>
            </a:r>
          </a:p>
          <a:p>
            <a:pPr marL="742950" lvl="1" indent="-285750" algn="l" rtl="0">
              <a:lnSpc>
                <a:spcPct val="80000"/>
              </a:lnSpc>
              <a:spcBef>
                <a:spcPts val="375"/>
              </a:spcBef>
              <a:spcAft>
                <a:spcPts val="0"/>
              </a:spcAft>
              <a:buClr>
                <a:srgbClr val="C00000"/>
              </a:buClr>
              <a:buSzPts val="1800"/>
              <a:buChar char="▪"/>
            </a:pPr>
            <a:r>
              <a:rPr lang="es-US" dirty="0">
                <a:solidFill>
                  <a:srgbClr val="595959"/>
                </a:solidFill>
                <a:latin typeface="Arial"/>
                <a:ea typeface="Arial"/>
                <a:cs typeface="Arial"/>
                <a:sym typeface="Arial"/>
              </a:rPr>
              <a:t>Carga viral = la cantidad de VIH en la sangre</a:t>
            </a:r>
          </a:p>
          <a:p>
            <a:pPr marL="257175" lvl="1" indent="0" algn="l" rtl="0">
              <a:lnSpc>
                <a:spcPct val="80000"/>
              </a:lnSpc>
              <a:spcBef>
                <a:spcPts val="0"/>
              </a:spcBef>
              <a:spcAft>
                <a:spcPts val="0"/>
              </a:spcAft>
              <a:buClr>
                <a:srgbClr val="C00000"/>
              </a:buClr>
              <a:buSzPts val="1800"/>
              <a:buNone/>
            </a:pPr>
            <a:endParaRPr dirty="0">
              <a:solidFill>
                <a:srgbClr val="595959"/>
              </a:solidFill>
              <a:latin typeface="Arial"/>
              <a:ea typeface="Arial"/>
              <a:cs typeface="Arial"/>
              <a:sym typeface="Arial"/>
            </a:endParaRPr>
          </a:p>
          <a:p>
            <a:pPr marL="342900" lvl="0" indent="-342900" algn="l" rtl="0">
              <a:lnSpc>
                <a:spcPct val="80000"/>
              </a:lnSpc>
              <a:spcBef>
                <a:spcPts val="0"/>
              </a:spcBef>
              <a:spcAft>
                <a:spcPts val="0"/>
              </a:spcAft>
              <a:buClr>
                <a:srgbClr val="C00000"/>
              </a:buClr>
              <a:buSzPts val="2400"/>
              <a:buChar char="▪"/>
            </a:pPr>
            <a:r>
              <a:rPr lang="es-US" dirty="0">
                <a:latin typeface="Arial"/>
                <a:ea typeface="Arial"/>
                <a:cs typeface="Arial"/>
                <a:sym typeface="Arial"/>
              </a:rPr>
              <a:t>Los medicamentos para el VIH no curan el VIH </a:t>
            </a:r>
            <a:br>
              <a:rPr lang="es-US" dirty="0">
                <a:latin typeface="Arial"/>
                <a:ea typeface="Arial"/>
                <a:cs typeface="Arial"/>
                <a:sym typeface="Arial"/>
              </a:rPr>
            </a:br>
            <a:r>
              <a:rPr lang="es-US" dirty="0">
                <a:latin typeface="Arial"/>
                <a:ea typeface="Arial"/>
                <a:cs typeface="Arial"/>
                <a:sym typeface="Arial"/>
              </a:rPr>
              <a:t>o el SIDA.</a:t>
            </a:r>
          </a:p>
        </p:txBody>
      </p:sp>
      <p:sp>
        <p:nvSpPr>
          <p:cNvPr id="349" name="Google Shape;349;p23"/>
          <p:cNvSpPr/>
          <p:nvPr/>
        </p:nvSpPr>
        <p:spPr>
          <a:xfrm>
            <a:off x="3645397" y="4623000"/>
            <a:ext cx="1378744" cy="685185"/>
          </a:xfrm>
          <a:prstGeom prst="downArrow">
            <a:avLst>
              <a:gd name="adj1" fmla="val 60954"/>
              <a:gd name="adj2" fmla="val 35602"/>
            </a:avLst>
          </a:prstGeom>
          <a:gradFill>
            <a:gsLst>
              <a:gs pos="0">
                <a:srgbClr val="FFFFFF"/>
              </a:gs>
              <a:gs pos="100000">
                <a:schemeClr val="hlink"/>
              </a:gs>
            </a:gsLst>
            <a:lin ang="5400000" scaled="0"/>
          </a:gradFill>
          <a:ln>
            <a:noFill/>
          </a:ln>
        </p:spPr>
        <p:txBody>
          <a:bodyPr spcFirstLastPara="1" wrap="square" lIns="0" tIns="0" rIns="0" bIns="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350" name="Google Shape;350;p23"/>
          <p:cNvSpPr txBox="1"/>
          <p:nvPr/>
        </p:nvSpPr>
        <p:spPr>
          <a:xfrm>
            <a:off x="3879047" y="3957109"/>
            <a:ext cx="911443" cy="4154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US" sz="1350" b="1" i="0" u="none" strike="noStrike" cap="none" dirty="0">
                <a:solidFill>
                  <a:srgbClr val="000000"/>
                </a:solidFill>
                <a:latin typeface="Josefin Sans"/>
                <a:ea typeface="Josefin Sans"/>
                <a:cs typeface="Josefin Sans"/>
                <a:sym typeface="Josefin Sans"/>
              </a:rPr>
              <a:t>Reducen</a:t>
            </a:r>
            <a:r>
              <a:rPr lang="es-US" sz="1350" b="0" i="0" u="none" strike="noStrike" cap="none" dirty="0">
                <a:solidFill>
                  <a:srgbClr val="000000"/>
                </a:solidFill>
                <a:latin typeface="Josefin Sans"/>
                <a:ea typeface="Josefin Sans"/>
                <a:cs typeface="Josefin Sans"/>
                <a:sym typeface="Josefin Sans"/>
              </a:rPr>
              <a:t> la carga viral.</a:t>
            </a:r>
          </a:p>
        </p:txBody>
      </p:sp>
      <p:sp>
        <p:nvSpPr>
          <p:cNvPr id="351" name="Google Shape;351;p23"/>
          <p:cNvSpPr txBox="1"/>
          <p:nvPr/>
        </p:nvSpPr>
        <p:spPr>
          <a:xfrm>
            <a:off x="304799" y="381000"/>
            <a:ext cx="48567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4"/>
          <p:cNvSpPr txBox="1">
            <a:spLocks noGrp="1"/>
          </p:cNvSpPr>
          <p:nvPr>
            <p:ph type="title"/>
          </p:nvPr>
        </p:nvSpPr>
        <p:spPr>
          <a:xfrm>
            <a:off x="403500" y="94193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Cómo controlar la salud</a:t>
            </a:r>
          </a:p>
        </p:txBody>
      </p:sp>
      <p:grpSp>
        <p:nvGrpSpPr>
          <p:cNvPr id="359" name="Google Shape;359;p24"/>
          <p:cNvGrpSpPr/>
          <p:nvPr/>
        </p:nvGrpSpPr>
        <p:grpSpPr>
          <a:xfrm>
            <a:off x="977900" y="1485900"/>
            <a:ext cx="5771815" cy="4089399"/>
            <a:chOff x="1903808" y="1656858"/>
            <a:chExt cx="5798611" cy="4799012"/>
          </a:xfrm>
        </p:grpSpPr>
        <p:pic>
          <p:nvPicPr>
            <p:cNvPr id="360" name="Google Shape;360;p24" descr="Blue box outline_sm2"/>
            <p:cNvPicPr preferRelativeResize="0"/>
            <p:nvPr/>
          </p:nvPicPr>
          <p:blipFill rotWithShape="1">
            <a:blip r:embed="rId3">
              <a:alphaModFix/>
            </a:blip>
            <a:srcRect/>
            <a:stretch/>
          </p:blipFill>
          <p:spPr>
            <a:xfrm>
              <a:off x="1903808" y="1656858"/>
              <a:ext cx="5798611" cy="4799012"/>
            </a:xfrm>
            <a:prstGeom prst="rect">
              <a:avLst/>
            </a:prstGeom>
            <a:noFill/>
            <a:ln>
              <a:noFill/>
            </a:ln>
          </p:spPr>
        </p:pic>
        <p:sp>
          <p:nvSpPr>
            <p:cNvPr id="361" name="Google Shape;361;p24"/>
            <p:cNvSpPr txBox="1"/>
            <p:nvPr/>
          </p:nvSpPr>
          <p:spPr>
            <a:xfrm>
              <a:off x="2150732" y="1840212"/>
              <a:ext cx="5309938" cy="4311651"/>
            </a:xfrm>
            <a:prstGeom prst="rect">
              <a:avLst/>
            </a:prstGeom>
            <a:solidFill>
              <a:srgbClr val="CED8E3"/>
            </a:solidFill>
            <a:ln>
              <a:noFill/>
            </a:ln>
          </p:spPr>
          <p:txBody>
            <a:bodyPr spcFirstLastPara="1" wrap="square" lIns="102850" tIns="102850" rIns="102850" bIns="102850" anchor="t" anchorCtr="0">
              <a:noAutofit/>
            </a:bodyPr>
            <a:lstStyle/>
            <a:p>
              <a:pPr marL="0" marR="0" lvl="0" indent="0" algn="l" rtl="0">
                <a:spcBef>
                  <a:spcPts val="0"/>
                </a:spcBef>
                <a:spcAft>
                  <a:spcPts val="0"/>
                </a:spcAft>
                <a:buNone/>
              </a:pPr>
              <a:r>
                <a:rPr lang="es-US" sz="1350" b="0" i="0" u="none" strike="noStrike" cap="none">
                  <a:solidFill>
                    <a:srgbClr val="000000"/>
                  </a:solidFill>
                  <a:latin typeface="Arial Black"/>
                  <a:ea typeface="Arial Black"/>
                  <a:cs typeface="Arial Black"/>
                  <a:sym typeface="Arial Black"/>
                </a:rPr>
                <a:t>Pruebas de laboratorio</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Cantidad de VIH</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Recuento de células CD4</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Recuento sanguíneo completo (CBC)</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Lípidos</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Glucosa (azúcar en la sangre)</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Función hepática</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Función renal</a:t>
              </a:r>
            </a:p>
            <a:p>
              <a:pPr marL="257176" marR="0" lvl="1" indent="-128588" algn="l" rtl="0">
                <a:spcBef>
                  <a:spcPts val="563"/>
                </a:spcBef>
                <a:spcAft>
                  <a:spcPts val="0"/>
                </a:spcAft>
                <a:buClr>
                  <a:srgbClr val="F6C700"/>
                </a:buClr>
                <a:buSzPts val="1125"/>
                <a:buFont typeface="Calibri"/>
                <a:buChar char="•"/>
              </a:pPr>
              <a:r>
                <a:rPr lang="es-US" sz="1125" b="0" i="0" u="none" strike="noStrike" cap="none">
                  <a:solidFill>
                    <a:srgbClr val="000000"/>
                  </a:solidFill>
                  <a:latin typeface="Calibri"/>
                  <a:ea typeface="Calibri"/>
                  <a:cs typeface="Calibri"/>
                  <a:sym typeface="Calibri"/>
                </a:rPr>
                <a:t>Resistencia a los medicamentos contra el VIH</a:t>
              </a:r>
            </a:p>
          </p:txBody>
        </p:sp>
        <p:pic>
          <p:nvPicPr>
            <p:cNvPr id="362" name="Google Shape;362;p24" descr="Lab report"/>
            <p:cNvPicPr preferRelativeResize="0"/>
            <p:nvPr/>
          </p:nvPicPr>
          <p:blipFill rotWithShape="1">
            <a:blip r:embed="rId4">
              <a:alphaModFix/>
            </a:blip>
            <a:srcRect r="549" b="14270"/>
            <a:stretch/>
          </p:blipFill>
          <p:spPr>
            <a:xfrm>
              <a:off x="5249731" y="1974985"/>
              <a:ext cx="2101006" cy="4191000"/>
            </a:xfrm>
            <a:prstGeom prst="rect">
              <a:avLst/>
            </a:prstGeom>
            <a:noFill/>
            <a:ln>
              <a:noFill/>
            </a:ln>
          </p:spPr>
        </p:pic>
      </p:grpSp>
      <p:sp>
        <p:nvSpPr>
          <p:cNvPr id="363" name="Google Shape;363;p24"/>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5"/>
          <p:cNvSpPr txBox="1">
            <a:spLocks noGrp="1"/>
          </p:cNvSpPr>
          <p:nvPr>
            <p:ph type="title"/>
          </p:nvPr>
        </p:nvSpPr>
        <p:spPr>
          <a:xfrm>
            <a:off x="495300" y="802245"/>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t>¿Por qué son importantes las pruebas </a:t>
            </a:r>
            <a:br>
              <a:rPr lang="es-US" b="1" dirty="0"/>
            </a:br>
            <a:r>
              <a:rPr lang="es-US" b="1" dirty="0"/>
              <a:t>de laboratorio?</a:t>
            </a:r>
          </a:p>
        </p:txBody>
      </p:sp>
      <p:sp>
        <p:nvSpPr>
          <p:cNvPr id="371" name="Google Shape;371;p25"/>
          <p:cNvSpPr txBox="1">
            <a:spLocks noGrp="1"/>
          </p:cNvSpPr>
          <p:nvPr>
            <p:ph type="body" idx="1"/>
          </p:nvPr>
        </p:nvSpPr>
        <p:spPr>
          <a:xfrm>
            <a:off x="495300" y="1784689"/>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Clr>
                <a:srgbClr val="C00000"/>
              </a:buClr>
              <a:buSzPts val="2400"/>
              <a:buNone/>
            </a:pPr>
            <a:r>
              <a:rPr lang="es-US" dirty="0"/>
              <a:t>Las pruebas de laboratorio pueden ayudar a los clientes </a:t>
            </a:r>
            <a:br>
              <a:rPr lang="es-US" dirty="0"/>
            </a:br>
            <a:r>
              <a:rPr lang="es-US" dirty="0"/>
              <a:t>y a su proveedor de atención médica a hacer lo siguiente: </a:t>
            </a:r>
          </a:p>
          <a:p>
            <a:pPr marL="742950" lvl="1" indent="-285750" algn="l" rtl="0">
              <a:spcBef>
                <a:spcPts val="0"/>
              </a:spcBef>
              <a:spcAft>
                <a:spcPts val="0"/>
              </a:spcAft>
              <a:buClr>
                <a:srgbClr val="C00000"/>
              </a:buClr>
              <a:buSzPts val="1800"/>
              <a:buFont typeface="Arial"/>
              <a:buChar char="•"/>
            </a:pPr>
            <a:r>
              <a:rPr lang="es-US" dirty="0"/>
              <a:t>Decidir cuándo comenzar el tratamiento contra el VIH.</a:t>
            </a:r>
          </a:p>
          <a:p>
            <a:pPr marL="742950" lvl="1" indent="-285750" algn="l" rtl="0">
              <a:spcBef>
                <a:spcPts val="0"/>
              </a:spcBef>
              <a:spcAft>
                <a:spcPts val="0"/>
              </a:spcAft>
              <a:buClr>
                <a:srgbClr val="C00000"/>
              </a:buClr>
              <a:buSzPts val="1800"/>
              <a:buFont typeface="Arial"/>
              <a:buChar char="•"/>
            </a:pPr>
            <a:r>
              <a:rPr lang="es-US" dirty="0"/>
              <a:t>Decidir qué medicamentos contra el VIH son mejores para ellos.</a:t>
            </a:r>
          </a:p>
          <a:p>
            <a:pPr marL="742950" lvl="1" indent="-285750" algn="l" rtl="0">
              <a:spcBef>
                <a:spcPts val="0"/>
              </a:spcBef>
              <a:spcAft>
                <a:spcPts val="0"/>
              </a:spcAft>
              <a:buClr>
                <a:srgbClr val="C00000"/>
              </a:buClr>
              <a:buSzPts val="1800"/>
              <a:buFont typeface="Arial"/>
              <a:buChar char="•"/>
            </a:pPr>
            <a:r>
              <a:rPr lang="es-US" dirty="0"/>
              <a:t>Saber si los medicamentos están funcionando o no. </a:t>
            </a:r>
          </a:p>
          <a:p>
            <a:pPr marL="742950" lvl="1" indent="-285750" algn="l" rtl="0">
              <a:spcBef>
                <a:spcPts val="0"/>
              </a:spcBef>
              <a:spcAft>
                <a:spcPts val="0"/>
              </a:spcAft>
              <a:buClr>
                <a:srgbClr val="C00000"/>
              </a:buClr>
              <a:buSzPts val="1800"/>
              <a:buFont typeface="Arial"/>
              <a:buChar char="•"/>
            </a:pPr>
            <a:r>
              <a:rPr lang="es-US" dirty="0"/>
              <a:t>Saber si alguno de los medicamentos está causando </a:t>
            </a:r>
            <a:br>
              <a:rPr lang="es-US" dirty="0"/>
            </a:br>
            <a:r>
              <a:rPr lang="es-US" dirty="0"/>
              <a:t>efectos secundarios. </a:t>
            </a:r>
          </a:p>
          <a:p>
            <a:pPr marL="742950" lvl="1" indent="-285750" algn="l" rtl="0">
              <a:spcBef>
                <a:spcPts val="0"/>
              </a:spcBef>
              <a:spcAft>
                <a:spcPts val="0"/>
              </a:spcAft>
              <a:buClr>
                <a:srgbClr val="C00000"/>
              </a:buClr>
              <a:buSzPts val="1800"/>
              <a:buFont typeface="Arial"/>
              <a:buChar char="•"/>
            </a:pPr>
            <a:r>
              <a:rPr lang="es-US" dirty="0"/>
              <a:t>Estar atento a otras infecciones y problemas.</a:t>
            </a:r>
          </a:p>
        </p:txBody>
      </p:sp>
      <p:grpSp>
        <p:nvGrpSpPr>
          <p:cNvPr id="372" name="Google Shape;372;p25"/>
          <p:cNvGrpSpPr/>
          <p:nvPr/>
        </p:nvGrpSpPr>
        <p:grpSpPr>
          <a:xfrm>
            <a:off x="2776845" y="4349492"/>
            <a:ext cx="3416498" cy="1085850"/>
            <a:chOff x="866" y="2660"/>
            <a:chExt cx="4045" cy="773"/>
          </a:xfrm>
        </p:grpSpPr>
        <p:pic>
          <p:nvPicPr>
            <p:cNvPr id="373" name="Google Shape;373;p25" descr="Blue box outline_sm2"/>
            <p:cNvPicPr preferRelativeResize="0"/>
            <p:nvPr/>
          </p:nvPicPr>
          <p:blipFill rotWithShape="1">
            <a:blip r:embed="rId3">
              <a:alphaModFix/>
            </a:blip>
            <a:srcRect/>
            <a:stretch/>
          </p:blipFill>
          <p:spPr>
            <a:xfrm>
              <a:off x="866" y="2660"/>
              <a:ext cx="4045" cy="773"/>
            </a:xfrm>
            <a:prstGeom prst="rect">
              <a:avLst/>
            </a:prstGeom>
            <a:noFill/>
            <a:ln>
              <a:noFill/>
            </a:ln>
          </p:spPr>
        </p:pic>
        <p:sp>
          <p:nvSpPr>
            <p:cNvPr id="374" name="Google Shape;374;p25"/>
            <p:cNvSpPr/>
            <p:nvPr/>
          </p:nvSpPr>
          <p:spPr>
            <a:xfrm>
              <a:off x="1068" y="2738"/>
              <a:ext cx="3642" cy="611"/>
            </a:xfrm>
            <a:prstGeom prst="rect">
              <a:avLst/>
            </a:prstGeom>
            <a:solidFill>
              <a:srgbClr val="FFEEA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s-US" sz="1800" b="0" i="1" u="none" strike="noStrike" cap="none" dirty="0">
                  <a:solidFill>
                    <a:srgbClr val="000000"/>
                  </a:solidFill>
                  <a:latin typeface="Josefin Sans"/>
                  <a:ea typeface="Josefin Sans"/>
                  <a:cs typeface="Josefin Sans"/>
                  <a:sym typeface="Josefin Sans"/>
                </a:rPr>
                <a:t>Comprender las pruebas de laboratorio lo ayuda a hacerse cargo de su salud.</a:t>
              </a:r>
            </a:p>
          </p:txBody>
        </p:sp>
      </p:grpSp>
      <p:sp>
        <p:nvSpPr>
          <p:cNvPr id="375" name="Google Shape;375;p25"/>
          <p:cNvSpPr txBox="1"/>
          <p:nvPr/>
        </p:nvSpPr>
        <p:spPr>
          <a:xfrm>
            <a:off x="304800" y="381000"/>
            <a:ext cx="484471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6"/>
          <p:cNvSpPr txBox="1">
            <a:spLocks noGrp="1"/>
          </p:cNvSpPr>
          <p:nvPr>
            <p:ph type="title"/>
          </p:nvPr>
        </p:nvSpPr>
        <p:spPr>
          <a:xfrm>
            <a:off x="403500" y="934576"/>
            <a:ext cx="8337000" cy="943200"/>
          </a:xfrm>
          <a:prstGeom prst="rect">
            <a:avLst/>
          </a:prstGeom>
          <a:noFill/>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US" b="1"/>
              <a:t>¿Cuándo deben hacerse las pruebas de laboratorio?</a:t>
            </a:r>
          </a:p>
        </p:txBody>
      </p:sp>
      <p:sp>
        <p:nvSpPr>
          <p:cNvPr id="383" name="Google Shape;383;p26"/>
          <p:cNvSpPr txBox="1">
            <a:spLocks noGrp="1"/>
          </p:cNvSpPr>
          <p:nvPr>
            <p:ph type="body" idx="1"/>
          </p:nvPr>
        </p:nvSpPr>
        <p:spPr>
          <a:xfrm>
            <a:off x="862012" y="1528407"/>
            <a:ext cx="7138988" cy="1726632"/>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Cuando a una persona se le diagnostica el VIH por primera vez, por lo general cada 3 a 6 meses o cada vez que el médico </a:t>
            </a:r>
            <a:br>
              <a:rPr lang="es-US" sz="1800" dirty="0">
                <a:latin typeface="Arial"/>
                <a:ea typeface="Arial"/>
                <a:cs typeface="Arial"/>
                <a:sym typeface="Arial"/>
              </a:rPr>
            </a:br>
            <a:r>
              <a:rPr lang="es-US" sz="1800" dirty="0">
                <a:latin typeface="Arial"/>
                <a:ea typeface="Arial"/>
                <a:cs typeface="Arial"/>
                <a:sym typeface="Arial"/>
              </a:rPr>
              <a:t>lo considere necesario</a:t>
            </a:r>
          </a:p>
          <a:p>
            <a:pPr marL="342900" lvl="0" indent="-228600" algn="l" rtl="0">
              <a:spcBef>
                <a:spcPts val="0"/>
              </a:spcBef>
              <a:spcAft>
                <a:spcPts val="0"/>
              </a:spcAft>
              <a:buClr>
                <a:srgbClr val="C00000"/>
              </a:buClr>
              <a:buSzPts val="1800"/>
              <a:buNone/>
            </a:pPr>
            <a:endParaRPr sz="1800" dirty="0">
              <a:latin typeface="Arial"/>
              <a:ea typeface="Arial"/>
              <a:cs typeface="Arial"/>
              <a:sym typeface="Arial"/>
            </a:endParaRPr>
          </a:p>
          <a:p>
            <a:pPr marL="342900" lvl="0" indent="-342900" algn="l" rtl="0">
              <a:spcBef>
                <a:spcPts val="900"/>
              </a:spcBef>
              <a:spcAft>
                <a:spcPts val="0"/>
              </a:spcAft>
              <a:buClr>
                <a:srgbClr val="C00000"/>
              </a:buClr>
              <a:buSzPts val="1800"/>
              <a:buChar char="▪"/>
            </a:pPr>
            <a:r>
              <a:rPr lang="es-US" sz="1800" dirty="0">
                <a:latin typeface="Arial"/>
                <a:ea typeface="Arial"/>
                <a:cs typeface="Arial"/>
                <a:sym typeface="Arial"/>
              </a:rPr>
              <a:t>Cuando una persona comienza a tomar </a:t>
            </a:r>
            <a:r>
              <a:rPr lang="es-US" sz="1800" dirty="0"/>
              <a:t>medicamentos </a:t>
            </a:r>
            <a:br>
              <a:rPr lang="es-US" sz="1800" dirty="0"/>
            </a:br>
            <a:r>
              <a:rPr lang="es-US" sz="1800" dirty="0"/>
              <a:t>y antes de cambiar a diferentes medicamentos.</a:t>
            </a:r>
          </a:p>
        </p:txBody>
      </p:sp>
      <p:pic>
        <p:nvPicPr>
          <p:cNvPr id="384" name="Google Shape;384;p26" descr="Blue box outline_sm2"/>
          <p:cNvPicPr preferRelativeResize="0"/>
          <p:nvPr/>
        </p:nvPicPr>
        <p:blipFill rotWithShape="1">
          <a:blip r:embed="rId3">
            <a:alphaModFix/>
          </a:blip>
          <a:srcRect/>
          <a:stretch/>
        </p:blipFill>
        <p:spPr>
          <a:xfrm>
            <a:off x="2643190" y="3605219"/>
            <a:ext cx="3802261" cy="1591350"/>
          </a:xfrm>
          <a:prstGeom prst="rect">
            <a:avLst/>
          </a:prstGeom>
          <a:noFill/>
          <a:ln>
            <a:noFill/>
          </a:ln>
        </p:spPr>
      </p:pic>
      <p:sp>
        <p:nvSpPr>
          <p:cNvPr id="385" name="Google Shape;385;p26"/>
          <p:cNvSpPr/>
          <p:nvPr/>
        </p:nvSpPr>
        <p:spPr>
          <a:xfrm>
            <a:off x="2863038" y="3719875"/>
            <a:ext cx="3362566" cy="1340833"/>
          </a:xfrm>
          <a:prstGeom prst="rect">
            <a:avLst/>
          </a:prstGeom>
          <a:solidFill>
            <a:srgbClr val="CED8E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s-US" sz="1650" b="0" i="1" u="none" strike="noStrike" cap="none" dirty="0">
                <a:solidFill>
                  <a:srgbClr val="000000"/>
                </a:solidFill>
                <a:latin typeface="Josefin Sans"/>
                <a:ea typeface="Josefin Sans"/>
                <a:cs typeface="Josefin Sans"/>
                <a:sym typeface="Josefin Sans"/>
              </a:rPr>
              <a:t>Incluso cuando se siente bien, </a:t>
            </a:r>
            <a:br>
              <a:rPr lang="es-US" sz="1650" b="0" i="1" u="none" strike="noStrike" cap="none" dirty="0">
                <a:solidFill>
                  <a:srgbClr val="000000"/>
                </a:solidFill>
                <a:latin typeface="Josefin Sans"/>
                <a:ea typeface="Josefin Sans"/>
                <a:cs typeface="Josefin Sans"/>
                <a:sym typeface="Josefin Sans"/>
              </a:rPr>
            </a:br>
            <a:r>
              <a:rPr lang="es-US" sz="1650" b="0" i="1" u="none" strike="noStrike" cap="none" dirty="0">
                <a:solidFill>
                  <a:srgbClr val="000000"/>
                </a:solidFill>
                <a:latin typeface="Josefin Sans"/>
                <a:ea typeface="Josefin Sans"/>
                <a:cs typeface="Josefin Sans"/>
                <a:sym typeface="Josefin Sans"/>
              </a:rPr>
              <a:t>las pruebas de laboratorio pueden decirle cosas sobre </a:t>
            </a:r>
            <a:br>
              <a:rPr lang="es-US" sz="1650" b="0" i="1" u="none" strike="noStrike" cap="none" dirty="0">
                <a:solidFill>
                  <a:srgbClr val="000000"/>
                </a:solidFill>
                <a:latin typeface="Josefin Sans"/>
                <a:ea typeface="Josefin Sans"/>
                <a:cs typeface="Josefin Sans"/>
                <a:sym typeface="Josefin Sans"/>
              </a:rPr>
            </a:br>
            <a:r>
              <a:rPr lang="es-US" sz="1650" b="0" i="1" u="none" strike="noStrike" cap="none" dirty="0">
                <a:solidFill>
                  <a:srgbClr val="000000"/>
                </a:solidFill>
                <a:latin typeface="Josefin Sans"/>
                <a:ea typeface="Josefin Sans"/>
                <a:cs typeface="Josefin Sans"/>
                <a:sym typeface="Josefin Sans"/>
              </a:rPr>
              <a:t>su cuerpo que es posible que </a:t>
            </a:r>
            <a:br>
              <a:rPr lang="es-US" sz="1650" b="0" i="1" u="none" strike="noStrike" cap="none" dirty="0">
                <a:solidFill>
                  <a:srgbClr val="000000"/>
                </a:solidFill>
                <a:latin typeface="Josefin Sans"/>
                <a:ea typeface="Josefin Sans"/>
                <a:cs typeface="Josefin Sans"/>
                <a:sym typeface="Josefin Sans"/>
              </a:rPr>
            </a:br>
            <a:r>
              <a:rPr lang="es-US" sz="1650" b="0" i="1" u="none" strike="noStrike" cap="none" dirty="0">
                <a:solidFill>
                  <a:srgbClr val="000000"/>
                </a:solidFill>
                <a:latin typeface="Josefin Sans"/>
                <a:ea typeface="Josefin Sans"/>
                <a:cs typeface="Josefin Sans"/>
                <a:sym typeface="Josefin Sans"/>
              </a:rPr>
              <a:t>no pueda ver o sentir.</a:t>
            </a:r>
          </a:p>
        </p:txBody>
      </p:sp>
      <p:sp>
        <p:nvSpPr>
          <p:cNvPr id="386" name="Google Shape;386;p26"/>
          <p:cNvSpPr txBox="1"/>
          <p:nvPr/>
        </p:nvSpPr>
        <p:spPr>
          <a:xfrm>
            <a:off x="304799" y="381000"/>
            <a:ext cx="51455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7"/>
          <p:cNvSpPr txBox="1">
            <a:spLocks noGrp="1"/>
          </p:cNvSpPr>
          <p:nvPr>
            <p:ph type="title"/>
          </p:nvPr>
        </p:nvSpPr>
        <p:spPr>
          <a:xfrm>
            <a:off x="457200" y="288268"/>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s-US" b="1">
                <a:solidFill>
                  <a:schemeClr val="lt1"/>
                </a:solidFill>
              </a:rPr>
              <a:t>ACTIVIDAD: LABORATORIOS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s-US" b="1"/>
              <a:t>Revisión de prueba de laboratorio de muestra del cliente </a:t>
            </a:r>
          </a:p>
        </p:txBody>
      </p:sp>
      <p:sp>
        <p:nvSpPr>
          <p:cNvPr id="400" name="Google Shape;400;p28"/>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Hoja de actividades: laboratorio</a:t>
            </a:r>
          </a:p>
        </p:txBody>
      </p:sp>
      <p:graphicFrame>
        <p:nvGraphicFramePr>
          <p:cNvPr id="407" name="Google Shape;407;p29"/>
          <p:cNvGraphicFramePr/>
          <p:nvPr/>
        </p:nvGraphicFramePr>
        <p:xfrm>
          <a:off x="114304" y="1625590"/>
          <a:ext cx="9029600" cy="3503565"/>
        </p:xfrm>
        <a:graphic>
          <a:graphicData uri="http://schemas.openxmlformats.org/drawingml/2006/table">
            <a:tbl>
              <a:tblPr>
                <a:noFill/>
                <a:tableStyleId>{CA9797C4-9414-4982-85D3-F1D91F6F33BA}</a:tableStyleId>
              </a:tblPr>
              <a:tblGrid>
                <a:gridCol w="712875">
                  <a:extLst>
                    <a:ext uri="{9D8B030D-6E8A-4147-A177-3AD203B41FA5}">
                      <a16:colId xmlns:a16="http://schemas.microsoft.com/office/drawing/2014/main" val="20000"/>
                    </a:ext>
                  </a:extLst>
                </a:gridCol>
                <a:gridCol w="2751050">
                  <a:extLst>
                    <a:ext uri="{9D8B030D-6E8A-4147-A177-3AD203B41FA5}">
                      <a16:colId xmlns:a16="http://schemas.microsoft.com/office/drawing/2014/main" val="20001"/>
                    </a:ext>
                  </a:extLst>
                </a:gridCol>
                <a:gridCol w="461275">
                  <a:extLst>
                    <a:ext uri="{9D8B030D-6E8A-4147-A177-3AD203B41FA5}">
                      <a16:colId xmlns:a16="http://schemas.microsoft.com/office/drawing/2014/main" val="20002"/>
                    </a:ext>
                  </a:extLst>
                </a:gridCol>
                <a:gridCol w="463450">
                  <a:extLst>
                    <a:ext uri="{9D8B030D-6E8A-4147-A177-3AD203B41FA5}">
                      <a16:colId xmlns:a16="http://schemas.microsoft.com/office/drawing/2014/main" val="20003"/>
                    </a:ext>
                  </a:extLst>
                </a:gridCol>
                <a:gridCol w="463450">
                  <a:extLst>
                    <a:ext uri="{9D8B030D-6E8A-4147-A177-3AD203B41FA5}">
                      <a16:colId xmlns:a16="http://schemas.microsoft.com/office/drawing/2014/main" val="20004"/>
                    </a:ext>
                  </a:extLst>
                </a:gridCol>
                <a:gridCol w="417750">
                  <a:extLst>
                    <a:ext uri="{9D8B030D-6E8A-4147-A177-3AD203B41FA5}">
                      <a16:colId xmlns:a16="http://schemas.microsoft.com/office/drawing/2014/main" val="20005"/>
                    </a:ext>
                  </a:extLst>
                </a:gridCol>
                <a:gridCol w="417750">
                  <a:extLst>
                    <a:ext uri="{9D8B030D-6E8A-4147-A177-3AD203B41FA5}">
                      <a16:colId xmlns:a16="http://schemas.microsoft.com/office/drawing/2014/main" val="20006"/>
                    </a:ext>
                  </a:extLst>
                </a:gridCol>
                <a:gridCol w="417750">
                  <a:extLst>
                    <a:ext uri="{9D8B030D-6E8A-4147-A177-3AD203B41FA5}">
                      <a16:colId xmlns:a16="http://schemas.microsoft.com/office/drawing/2014/main" val="20007"/>
                    </a:ext>
                  </a:extLst>
                </a:gridCol>
                <a:gridCol w="417750">
                  <a:extLst>
                    <a:ext uri="{9D8B030D-6E8A-4147-A177-3AD203B41FA5}">
                      <a16:colId xmlns:a16="http://schemas.microsoft.com/office/drawing/2014/main" val="20008"/>
                    </a:ext>
                  </a:extLst>
                </a:gridCol>
                <a:gridCol w="417750">
                  <a:extLst>
                    <a:ext uri="{9D8B030D-6E8A-4147-A177-3AD203B41FA5}">
                      <a16:colId xmlns:a16="http://schemas.microsoft.com/office/drawing/2014/main" val="20009"/>
                    </a:ext>
                  </a:extLst>
                </a:gridCol>
                <a:gridCol w="417750">
                  <a:extLst>
                    <a:ext uri="{9D8B030D-6E8A-4147-A177-3AD203B41FA5}">
                      <a16:colId xmlns:a16="http://schemas.microsoft.com/office/drawing/2014/main" val="20010"/>
                    </a:ext>
                  </a:extLst>
                </a:gridCol>
                <a:gridCol w="417750">
                  <a:extLst>
                    <a:ext uri="{9D8B030D-6E8A-4147-A177-3AD203B41FA5}">
                      <a16:colId xmlns:a16="http://schemas.microsoft.com/office/drawing/2014/main" val="20011"/>
                    </a:ext>
                  </a:extLst>
                </a:gridCol>
                <a:gridCol w="417750">
                  <a:extLst>
                    <a:ext uri="{9D8B030D-6E8A-4147-A177-3AD203B41FA5}">
                      <a16:colId xmlns:a16="http://schemas.microsoft.com/office/drawing/2014/main" val="20012"/>
                    </a:ext>
                  </a:extLst>
                </a:gridCol>
                <a:gridCol w="417750">
                  <a:extLst>
                    <a:ext uri="{9D8B030D-6E8A-4147-A177-3AD203B41FA5}">
                      <a16:colId xmlns:a16="http://schemas.microsoft.com/office/drawing/2014/main" val="20013"/>
                    </a:ext>
                  </a:extLst>
                </a:gridCol>
                <a:gridCol w="417750">
                  <a:extLst>
                    <a:ext uri="{9D8B030D-6E8A-4147-A177-3AD203B41FA5}">
                      <a16:colId xmlns:a16="http://schemas.microsoft.com/office/drawing/2014/main" val="20014"/>
                    </a:ext>
                  </a:extLst>
                </a:gridCol>
              </a:tblGrid>
              <a:tr h="150100">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1"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0"/>
                  </a:ext>
                </a:extLst>
              </a:tr>
              <a:tr h="150100">
                <a:tc>
                  <a:txBody>
                    <a:bodyPr/>
                    <a:lstStyle/>
                    <a:p>
                      <a:pPr marL="0" marR="0" lvl="0" indent="0" algn="ctr" rtl="0">
                        <a:spcBef>
                          <a:spcPts val="0"/>
                        </a:spcBef>
                        <a:spcAft>
                          <a:spcPts val="0"/>
                        </a:spcAft>
                        <a:buNone/>
                      </a:pPr>
                      <a:r>
                        <a:rPr lang="es-US" sz="800" b="1" u="none" strike="noStrike" cap="none"/>
                        <a:t>FECHAS</a:t>
                      </a:r>
                    </a:p>
                  </a:txBody>
                  <a:tcPr marL="5950" marR="5950" marT="4475" marB="0" anchor="b"/>
                </a:tc>
                <a:tc>
                  <a:txBody>
                    <a:bodyPr/>
                    <a:lstStyle/>
                    <a:p>
                      <a:pPr marL="0" marR="0" lvl="0" indent="0" algn="ctr"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ctr" rtl="0">
                        <a:spcBef>
                          <a:spcPts val="0"/>
                        </a:spcBef>
                        <a:spcAft>
                          <a:spcPts val="0"/>
                        </a:spcAft>
                        <a:buNone/>
                      </a:pPr>
                      <a:r>
                        <a:rPr lang="es-US" sz="800" u="none" strike="noStrike" cap="none"/>
                        <a:t> </a:t>
                      </a:r>
                    </a:p>
                  </a:txBody>
                  <a:tcPr marL="5950" marR="5950" marT="4475" marB="0" anchor="b"/>
                </a:tc>
                <a:tc>
                  <a:txBody>
                    <a:bodyPr/>
                    <a:lstStyle/>
                    <a:p>
                      <a:pPr marL="0" marR="0" lvl="0" indent="0" algn="ctr" rtl="0">
                        <a:spcBef>
                          <a:spcPts val="0"/>
                        </a:spcBef>
                        <a:spcAft>
                          <a:spcPts val="0"/>
                        </a:spcAft>
                        <a:buNone/>
                      </a:pPr>
                      <a:r>
                        <a:rPr lang="es-US" sz="800" u="none" strike="noStrike" cap="none"/>
                        <a:t> </a:t>
                      </a:r>
                    </a:p>
                  </a:txBody>
                  <a:tcPr marL="5950" marR="5950" marT="4475" marB="0" anchor="b"/>
                </a:tc>
                <a:tc>
                  <a:txBody>
                    <a:bodyPr/>
                    <a:lstStyle/>
                    <a:p>
                      <a:pPr marL="0" marR="0" lvl="0" indent="0" algn="ctr"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1"/>
                  </a:ext>
                </a:extLst>
              </a:tr>
              <a:tr h="150100">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2"/>
                  </a:ext>
                </a:extLst>
              </a:tr>
              <a:tr h="150100">
                <a:tc>
                  <a:txBody>
                    <a:bodyPr/>
                    <a:lstStyle/>
                    <a:p>
                      <a:pPr marL="0" marR="0" lvl="0" indent="0" algn="l" rtl="0">
                        <a:spcBef>
                          <a:spcPts val="0"/>
                        </a:spcBef>
                        <a:spcAft>
                          <a:spcPts val="0"/>
                        </a:spcAft>
                        <a:buNone/>
                      </a:pPr>
                      <a:r>
                        <a:rPr lang="es-US" sz="800" b="1" u="none" strike="noStrike" cap="none"/>
                        <a:t>CD4</a:t>
                      </a:r>
                    </a:p>
                  </a:txBody>
                  <a:tcPr marL="5950" marR="5950" marT="4475" marB="0" anchor="b"/>
                </a:tc>
                <a:tc>
                  <a:txBody>
                    <a:bodyPr/>
                    <a:lstStyle/>
                    <a:p>
                      <a:pPr marL="0" marR="0" lvl="0" indent="0" algn="l" rtl="0">
                        <a:spcBef>
                          <a:spcPts val="0"/>
                        </a:spcBef>
                        <a:spcAft>
                          <a:spcPts val="0"/>
                        </a:spcAft>
                        <a:buNone/>
                      </a:pPr>
                      <a:r>
                        <a:rPr lang="es-US" sz="800" b="1" u="none" strike="noStrike" cap="none"/>
                        <a:t>salud del sistema inmunitario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3"/>
                  </a:ext>
                </a:extLst>
              </a:tr>
              <a:tr h="150100">
                <a:tc>
                  <a:txBody>
                    <a:bodyPr/>
                    <a:lstStyle/>
                    <a:p>
                      <a:pPr marL="0" marR="0" lvl="0" indent="0" algn="l" rtl="0">
                        <a:spcBef>
                          <a:spcPts val="0"/>
                        </a:spcBef>
                        <a:spcAft>
                          <a:spcPts val="0"/>
                        </a:spcAft>
                        <a:buNone/>
                      </a:pPr>
                      <a:r>
                        <a:rPr lang="es-US" sz="800" b="1" u="none" strike="noStrike" cap="none"/>
                        <a:t>CD4%</a:t>
                      </a:r>
                    </a:p>
                  </a:txBody>
                  <a:tcPr marL="5950" marR="5950" marT="4475" marB="0" anchor="b"/>
                </a:tc>
                <a:tc>
                  <a:txBody>
                    <a:bodyPr/>
                    <a:lstStyle/>
                    <a:p>
                      <a:pPr marL="0" marR="0" lvl="0" indent="0" algn="l" rtl="0">
                        <a:spcBef>
                          <a:spcPts val="0"/>
                        </a:spcBef>
                        <a:spcAft>
                          <a:spcPts val="0"/>
                        </a:spcAft>
                        <a:buNone/>
                      </a:pPr>
                      <a:r>
                        <a:rPr lang="es-US" sz="800" b="1" u="none" strike="noStrike" cap="none"/>
                        <a:t>% de CD4 en funcionamiento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4"/>
                  </a:ext>
                </a:extLst>
              </a:tr>
              <a:tr h="150100">
                <a:tc>
                  <a:txBody>
                    <a:bodyPr/>
                    <a:lstStyle/>
                    <a:p>
                      <a:pPr marL="0" marR="0" lvl="0" indent="0" algn="l" rtl="0">
                        <a:spcBef>
                          <a:spcPts val="0"/>
                        </a:spcBef>
                        <a:spcAft>
                          <a:spcPts val="0"/>
                        </a:spcAft>
                        <a:buNone/>
                      </a:pPr>
                      <a:r>
                        <a:rPr lang="es-US" sz="800" b="1" u="none" strike="noStrike" cap="none"/>
                        <a:t>VL</a:t>
                      </a:r>
                    </a:p>
                  </a:txBody>
                  <a:tcPr marL="5950" marR="5950" marT="4475" marB="0" anchor="b"/>
                </a:tc>
                <a:tc>
                  <a:txBody>
                    <a:bodyPr/>
                    <a:lstStyle/>
                    <a:p>
                      <a:pPr marL="0" marR="0" lvl="0" indent="0" algn="l" rtl="0">
                        <a:spcBef>
                          <a:spcPts val="0"/>
                        </a:spcBef>
                        <a:spcAft>
                          <a:spcPts val="0"/>
                        </a:spcAft>
                        <a:buNone/>
                      </a:pPr>
                      <a:r>
                        <a:rPr lang="es-US" sz="800" b="1" u="none" strike="noStrike" cap="none"/>
                        <a:t>virus enemigo</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5"/>
                  </a:ext>
                </a:extLst>
              </a:tr>
              <a:tr h="150100">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6"/>
                  </a:ext>
                </a:extLst>
              </a:tr>
              <a:tr h="150100">
                <a:tc>
                  <a:txBody>
                    <a:bodyPr/>
                    <a:lstStyle/>
                    <a:p>
                      <a:pPr marL="0" marR="0" lvl="0" indent="0" algn="l" rtl="0">
                        <a:spcBef>
                          <a:spcPts val="0"/>
                        </a:spcBef>
                        <a:spcAft>
                          <a:spcPts val="0"/>
                        </a:spcAft>
                        <a:buNone/>
                      </a:pPr>
                      <a:r>
                        <a:rPr lang="es-US" sz="800" b="1" u="none" strike="noStrike" cap="none"/>
                        <a:t>AST</a:t>
                      </a:r>
                    </a:p>
                  </a:txBody>
                  <a:tcPr marL="5950" marR="5950" marT="4475" marB="0" anchor="b"/>
                </a:tc>
                <a:tc>
                  <a:txBody>
                    <a:bodyPr/>
                    <a:lstStyle/>
                    <a:p>
                      <a:pPr marL="0" marR="0" lvl="0" indent="0" algn="l" rtl="0">
                        <a:spcBef>
                          <a:spcPts val="0"/>
                        </a:spcBef>
                        <a:spcAft>
                          <a:spcPts val="0"/>
                        </a:spcAft>
                        <a:buNone/>
                      </a:pPr>
                      <a:r>
                        <a:rPr lang="es-US" sz="800" b="1" u="none" strike="noStrike" cap="none"/>
                        <a:t>enfermedad hepática muscular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7"/>
                  </a:ext>
                </a:extLst>
              </a:tr>
              <a:tr h="150100">
                <a:tc>
                  <a:txBody>
                    <a:bodyPr/>
                    <a:lstStyle/>
                    <a:p>
                      <a:pPr marL="0" marR="0" lvl="0" indent="0" algn="l" rtl="0">
                        <a:spcBef>
                          <a:spcPts val="0"/>
                        </a:spcBef>
                        <a:spcAft>
                          <a:spcPts val="0"/>
                        </a:spcAft>
                        <a:buNone/>
                      </a:pPr>
                      <a:r>
                        <a:rPr lang="es-US" sz="800" b="1" u="none" strike="noStrike" cap="none"/>
                        <a:t>ALT</a:t>
                      </a:r>
                    </a:p>
                  </a:txBody>
                  <a:tcPr marL="5950" marR="5950" marT="4475" marB="0" anchor="b"/>
                </a:tc>
                <a:tc>
                  <a:txBody>
                    <a:bodyPr/>
                    <a:lstStyle/>
                    <a:p>
                      <a:pPr marL="0" marR="0" lvl="0" indent="0" algn="l" rtl="0">
                        <a:spcBef>
                          <a:spcPts val="0"/>
                        </a:spcBef>
                        <a:spcAft>
                          <a:spcPts val="0"/>
                        </a:spcAft>
                        <a:buNone/>
                      </a:pPr>
                      <a:r>
                        <a:rPr lang="es-US" sz="800" b="1" u="none" strike="noStrike" cap="none"/>
                        <a:t>enfermedad de detección hepática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8"/>
                  </a:ext>
                </a:extLst>
              </a:tr>
              <a:tr h="150100">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09"/>
                  </a:ext>
                </a:extLst>
              </a:tr>
              <a:tr h="276725">
                <a:tc>
                  <a:txBody>
                    <a:bodyPr/>
                    <a:lstStyle/>
                    <a:p>
                      <a:pPr marL="0" marR="0" lvl="0" indent="0" algn="l" rtl="0">
                        <a:spcBef>
                          <a:spcPts val="0"/>
                        </a:spcBef>
                        <a:spcAft>
                          <a:spcPts val="0"/>
                        </a:spcAft>
                        <a:buNone/>
                      </a:pPr>
                      <a:r>
                        <a:rPr lang="es-US" sz="800" b="1" u="none" strike="noStrike" cap="none"/>
                        <a:t>BUN</a:t>
                      </a:r>
                    </a:p>
                  </a:txBody>
                  <a:tcPr marL="5950" marR="5950" marT="4475" marB="0" anchor="b"/>
                </a:tc>
                <a:tc>
                  <a:txBody>
                    <a:bodyPr/>
                    <a:lstStyle/>
                    <a:p>
                      <a:pPr marL="0" marR="0" lvl="0" indent="0" algn="l" rtl="0">
                        <a:spcBef>
                          <a:spcPts val="0"/>
                        </a:spcBef>
                        <a:spcAft>
                          <a:spcPts val="0"/>
                        </a:spcAft>
                        <a:buNone/>
                      </a:pPr>
                      <a:r>
                        <a:rPr lang="es-US" sz="800" b="1" u="none" strike="noStrike" cap="none"/>
                        <a:t>disfunción renal y hepática o en la filtración de desechos</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0"/>
                  </a:ext>
                </a:extLst>
              </a:tr>
              <a:tr h="276725">
                <a:tc>
                  <a:txBody>
                    <a:bodyPr/>
                    <a:lstStyle/>
                    <a:p>
                      <a:pPr marL="0" marR="0" lvl="0" indent="0" algn="l" rtl="0">
                        <a:spcBef>
                          <a:spcPts val="0"/>
                        </a:spcBef>
                        <a:spcAft>
                          <a:spcPts val="0"/>
                        </a:spcAft>
                        <a:buNone/>
                      </a:pPr>
                      <a:r>
                        <a:rPr lang="es-US" sz="800" b="1" u="none" strike="noStrike" cap="none"/>
                        <a:t>CREATININA</a:t>
                      </a:r>
                    </a:p>
                  </a:txBody>
                  <a:tcPr marL="5950" marR="5950" marT="4475" marB="0" anchor="b"/>
                </a:tc>
                <a:tc>
                  <a:txBody>
                    <a:bodyPr/>
                    <a:lstStyle/>
                    <a:p>
                      <a:pPr marL="0" marR="0" lvl="0" indent="0" algn="l" rtl="0">
                        <a:spcBef>
                          <a:spcPts val="0"/>
                        </a:spcBef>
                        <a:spcAft>
                          <a:spcPts val="0"/>
                        </a:spcAft>
                        <a:buNone/>
                      </a:pPr>
                      <a:r>
                        <a:rPr lang="es-US" sz="800" b="1" u="none" strike="noStrike" cap="none"/>
                        <a:t>daño renal y hepático o en la filtración de desechos</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1"/>
                  </a:ext>
                </a:extLst>
              </a:tr>
              <a:tr h="150100">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2"/>
                  </a:ext>
                </a:extLst>
              </a:tr>
              <a:tr h="150100">
                <a:tc>
                  <a:txBody>
                    <a:bodyPr/>
                    <a:lstStyle/>
                    <a:p>
                      <a:pPr marL="0" marR="0" lvl="0" indent="0" algn="l" rtl="0">
                        <a:spcBef>
                          <a:spcPts val="0"/>
                        </a:spcBef>
                        <a:spcAft>
                          <a:spcPts val="0"/>
                        </a:spcAft>
                        <a:buNone/>
                      </a:pPr>
                      <a:r>
                        <a:rPr lang="es-US" sz="800" b="1" u="none" strike="noStrike" cap="none"/>
                        <a:t>Triglicéridos</a:t>
                      </a:r>
                    </a:p>
                  </a:txBody>
                  <a:tcPr marL="5950" marR="5950" marT="4475" marB="0" anchor="b"/>
                </a:tc>
                <a:tc>
                  <a:txBody>
                    <a:bodyPr/>
                    <a:lstStyle/>
                    <a:p>
                      <a:pPr marL="0" marR="0" lvl="0" indent="0" algn="l" rtl="0">
                        <a:spcBef>
                          <a:spcPts val="0"/>
                        </a:spcBef>
                        <a:spcAft>
                          <a:spcPts val="0"/>
                        </a:spcAft>
                        <a:buNone/>
                      </a:pPr>
                      <a:r>
                        <a:rPr lang="es-US" sz="800" b="1" u="none" strike="noStrike" cap="none"/>
                        <a:t>grasa en sangre</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3"/>
                  </a:ext>
                </a:extLst>
              </a:tr>
              <a:tr h="150100">
                <a:tc>
                  <a:txBody>
                    <a:bodyPr/>
                    <a:lstStyle/>
                    <a:p>
                      <a:pPr marL="0" marR="0" lvl="0" indent="0" algn="l" rtl="0">
                        <a:spcBef>
                          <a:spcPts val="0"/>
                        </a:spcBef>
                        <a:spcAft>
                          <a:spcPts val="0"/>
                        </a:spcAft>
                        <a:buNone/>
                      </a:pPr>
                      <a:r>
                        <a:rPr lang="es-US" sz="800" b="1" u="none" strike="noStrike" cap="none"/>
                        <a:t>colesterol total</a:t>
                      </a:r>
                    </a:p>
                  </a:txBody>
                  <a:tcPr marL="5950" marR="5950" marT="4475" marB="0" anchor="b"/>
                </a:tc>
                <a:tc>
                  <a:txBody>
                    <a:bodyPr/>
                    <a:lstStyle/>
                    <a:p>
                      <a:pPr marL="0" marR="0" lvl="0" indent="0" algn="l" rtl="0">
                        <a:spcBef>
                          <a:spcPts val="0"/>
                        </a:spcBef>
                        <a:spcAft>
                          <a:spcPts val="0"/>
                        </a:spcAft>
                        <a:buNone/>
                      </a:pPr>
                      <a:r>
                        <a:rPr lang="es-US" sz="800" b="1" u="none" strike="noStrike" cap="none"/>
                        <a:t>menos de 200</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4"/>
                  </a:ext>
                </a:extLst>
              </a:tr>
              <a:tr h="150100">
                <a:tc>
                  <a:txBody>
                    <a:bodyPr/>
                    <a:lstStyle/>
                    <a:p>
                      <a:pPr marL="0" marR="0" lvl="0" indent="0" algn="l" rtl="0">
                        <a:spcBef>
                          <a:spcPts val="0"/>
                        </a:spcBef>
                        <a:spcAft>
                          <a:spcPts val="0"/>
                        </a:spcAft>
                        <a:buNone/>
                      </a:pPr>
                      <a:r>
                        <a:rPr lang="es-US" sz="800" b="1" u="none" strike="noStrike" cap="none"/>
                        <a:t>LDL</a:t>
                      </a:r>
                    </a:p>
                  </a:txBody>
                  <a:tcPr marL="5950" marR="5950" marT="4475" marB="0" anchor="b"/>
                </a:tc>
                <a:tc>
                  <a:txBody>
                    <a:bodyPr/>
                    <a:lstStyle/>
                    <a:p>
                      <a:pPr marL="0" marR="0" lvl="0" indent="0" algn="l" rtl="0">
                        <a:spcBef>
                          <a:spcPts val="0"/>
                        </a:spcBef>
                        <a:spcAft>
                          <a:spcPts val="0"/>
                        </a:spcAft>
                        <a:buNone/>
                      </a:pPr>
                      <a:r>
                        <a:rPr lang="es-US" sz="800" b="1" u="none" strike="noStrike" cap="none"/>
                        <a:t>menos de 130</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5"/>
                  </a:ext>
                </a:extLst>
              </a:tr>
              <a:tr h="150100">
                <a:tc>
                  <a:txBody>
                    <a:bodyPr/>
                    <a:lstStyle/>
                    <a:p>
                      <a:pPr marL="0" marR="0" lvl="0" indent="0" algn="l" rtl="0">
                        <a:spcBef>
                          <a:spcPts val="0"/>
                        </a:spcBef>
                        <a:spcAft>
                          <a:spcPts val="0"/>
                        </a:spcAft>
                        <a:buNone/>
                      </a:pPr>
                      <a:r>
                        <a:rPr lang="es-US" sz="800" b="1" u="none" strike="noStrike" cap="none"/>
                        <a:t>HDL</a:t>
                      </a:r>
                    </a:p>
                  </a:txBody>
                  <a:tcPr marL="5950" marR="5950" marT="4475" marB="0" anchor="b"/>
                </a:tc>
                <a:tc>
                  <a:txBody>
                    <a:bodyPr/>
                    <a:lstStyle/>
                    <a:p>
                      <a:pPr marL="0" marR="0" lvl="0" indent="0" algn="l" rtl="0">
                        <a:spcBef>
                          <a:spcPts val="0"/>
                        </a:spcBef>
                        <a:spcAft>
                          <a:spcPts val="0"/>
                        </a:spcAft>
                        <a:buNone/>
                      </a:pPr>
                      <a:r>
                        <a:rPr lang="es-US" sz="800" b="1" u="none" strike="noStrike" cap="none"/>
                        <a:t>mayor que 40</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6"/>
                  </a:ext>
                </a:extLst>
              </a:tr>
              <a:tr h="150100">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b="1"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7"/>
                  </a:ext>
                </a:extLst>
              </a:tr>
              <a:tr h="150100">
                <a:tc>
                  <a:txBody>
                    <a:bodyPr/>
                    <a:lstStyle/>
                    <a:p>
                      <a:pPr marL="0" marR="0" lvl="0" indent="0" algn="l" rtl="0">
                        <a:spcBef>
                          <a:spcPts val="0"/>
                        </a:spcBef>
                        <a:spcAft>
                          <a:spcPts val="0"/>
                        </a:spcAft>
                        <a:buNone/>
                      </a:pPr>
                      <a:r>
                        <a:rPr lang="es-US" sz="800" b="1" u="none" strike="noStrike" cap="none"/>
                        <a:t>Glucosa</a:t>
                      </a:r>
                    </a:p>
                  </a:txBody>
                  <a:tcPr marL="5950" marR="5950" marT="4475" marB="0" anchor="b"/>
                </a:tc>
                <a:tc>
                  <a:txBody>
                    <a:bodyPr/>
                    <a:lstStyle/>
                    <a:p>
                      <a:pPr marL="0" marR="0" lvl="0" indent="0" algn="l" rtl="0">
                        <a:spcBef>
                          <a:spcPts val="0"/>
                        </a:spcBef>
                        <a:spcAft>
                          <a:spcPts val="0"/>
                        </a:spcAft>
                        <a:buNone/>
                      </a:pPr>
                      <a:r>
                        <a:rPr lang="es-US" sz="800" b="1" u="none" strike="noStrike" cap="none"/>
                        <a:t>azúcar en sangre &lt;99</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8"/>
                  </a:ext>
                </a:extLst>
              </a:tr>
              <a:tr h="150100">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r>
                        <a:rPr lang="es-US" sz="800" u="none" strike="noStrike" cap="none"/>
                        <a:t> </a:t>
                      </a: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19"/>
                  </a:ext>
                </a:extLst>
              </a:tr>
              <a:tr h="150100">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solidFill>
                          <a:srgbClr val="FF0000"/>
                        </a:solidFill>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tc>
                  <a:txBody>
                    <a:bodyPr/>
                    <a:lstStyle/>
                    <a:p>
                      <a:pPr marL="0" marR="0" lvl="0" indent="0" algn="l" rtl="0">
                        <a:spcBef>
                          <a:spcPts val="0"/>
                        </a:spcBef>
                        <a:spcAft>
                          <a:spcPts val="0"/>
                        </a:spcAft>
                        <a:buNone/>
                      </a:pPr>
                      <a:endParaRPr sz="800" b="0" i="0" u="none" strike="noStrike" cap="none">
                        <a:latin typeface="Arial"/>
                        <a:ea typeface="Arial"/>
                        <a:cs typeface="Arial"/>
                        <a:sym typeface="Arial"/>
                      </a:endParaRPr>
                    </a:p>
                  </a:txBody>
                  <a:tcPr marL="5950" marR="5950" marT="4475" marB="0" anchor="b"/>
                </a:tc>
                <a:extLst>
                  <a:ext uri="{0D108BD9-81ED-4DB2-BD59-A6C34878D82A}">
                    <a16:rowId xmlns:a16="http://schemas.microsoft.com/office/drawing/2014/main" val="10020"/>
                  </a:ext>
                </a:extLst>
              </a:tr>
            </a:tbl>
          </a:graphicData>
        </a:graphic>
      </p:graphicFrame>
      <p:sp>
        <p:nvSpPr>
          <p:cNvPr id="408" name="Google Shape;408;p29"/>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0" y="3069494"/>
            <a:ext cx="9144000" cy="11430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s-US" b="1">
                <a:latin typeface="Arial"/>
                <a:ea typeface="Arial"/>
                <a:cs typeface="Arial"/>
                <a:sym typeface="Arial"/>
              </a:rPr>
              <a:t>VÍDEO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9" name="Imagen 8">
            <a:extLst>
              <a:ext uri="{FF2B5EF4-FFF2-40B4-BE49-F238E27FC236}">
                <a16:creationId xmlns:a16="http://schemas.microsoft.com/office/drawing/2014/main" id="{CF8A6EDC-9592-45B9-BF49-9B4DA8B6B2FA}"/>
              </a:ext>
            </a:extLst>
          </p:cNvPr>
          <p:cNvPicPr>
            <a:picLocks noChangeAspect="1"/>
          </p:cNvPicPr>
          <p:nvPr/>
        </p:nvPicPr>
        <p:blipFill>
          <a:blip r:embed="rId3"/>
          <a:stretch>
            <a:fillRect/>
          </a:stretch>
        </p:blipFill>
        <p:spPr>
          <a:xfrm>
            <a:off x="1248795" y="926432"/>
            <a:ext cx="6934710" cy="4686645"/>
          </a:xfrm>
          <a:prstGeom prst="rect">
            <a:avLst/>
          </a:prstGeom>
        </p:spPr>
      </p:pic>
      <p:sp>
        <p:nvSpPr>
          <p:cNvPr id="414" name="Google Shape;414;p3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Muestra: prueba de CD4</a:t>
            </a:r>
          </a:p>
        </p:txBody>
      </p:sp>
      <p:sp>
        <p:nvSpPr>
          <p:cNvPr id="415" name="Google Shape;415;p30"/>
          <p:cNvSpPr txBox="1"/>
          <p:nvPr/>
        </p:nvSpPr>
        <p:spPr>
          <a:xfrm>
            <a:off x="304800" y="381000"/>
            <a:ext cx="489284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13" name="Imagen 12">
            <a:extLst>
              <a:ext uri="{FF2B5EF4-FFF2-40B4-BE49-F238E27FC236}">
                <a16:creationId xmlns:a16="http://schemas.microsoft.com/office/drawing/2014/main" id="{A066E36E-C258-42D7-B0AF-C13CB8211408}"/>
              </a:ext>
            </a:extLst>
          </p:cNvPr>
          <p:cNvPicPr>
            <a:picLocks noChangeAspect="1"/>
          </p:cNvPicPr>
          <p:nvPr/>
        </p:nvPicPr>
        <p:blipFill>
          <a:blip r:embed="rId3"/>
          <a:stretch>
            <a:fillRect/>
          </a:stretch>
        </p:blipFill>
        <p:spPr>
          <a:xfrm>
            <a:off x="1242117" y="1082467"/>
            <a:ext cx="6289651" cy="4550185"/>
          </a:xfrm>
          <a:prstGeom prst="rect">
            <a:avLst/>
          </a:prstGeom>
        </p:spPr>
      </p:pic>
      <p:sp>
        <p:nvSpPr>
          <p:cNvPr id="422" name="Google Shape;422;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Muestra: pruebas de química sanguínea</a:t>
            </a:r>
          </a:p>
        </p:txBody>
      </p:sp>
      <p:sp>
        <p:nvSpPr>
          <p:cNvPr id="423" name="Google Shape;423;p31"/>
          <p:cNvSpPr txBox="1"/>
          <p:nvPr/>
        </p:nvSpPr>
        <p:spPr>
          <a:xfrm>
            <a:off x="304799" y="381000"/>
            <a:ext cx="48808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US" b="1"/>
              <a:t>Muestra: prueba de cantidad de VIH</a:t>
            </a:r>
          </a:p>
        </p:txBody>
      </p:sp>
      <p:sp>
        <p:nvSpPr>
          <p:cNvPr id="431" name="Google Shape;431;p32"/>
          <p:cNvSpPr txBox="1"/>
          <p:nvPr/>
        </p:nvSpPr>
        <p:spPr>
          <a:xfrm>
            <a:off x="304800" y="381000"/>
            <a:ext cx="53500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pic>
        <p:nvPicPr>
          <p:cNvPr id="9" name="Imagen 8">
            <a:extLst>
              <a:ext uri="{FF2B5EF4-FFF2-40B4-BE49-F238E27FC236}">
                <a16:creationId xmlns:a16="http://schemas.microsoft.com/office/drawing/2014/main" id="{0F98D172-8664-479D-A501-8F66FBBB274D}"/>
              </a:ext>
            </a:extLst>
          </p:cNvPr>
          <p:cNvPicPr>
            <a:picLocks noChangeAspect="1"/>
          </p:cNvPicPr>
          <p:nvPr/>
        </p:nvPicPr>
        <p:blipFill>
          <a:blip r:embed="rId3"/>
          <a:stretch>
            <a:fillRect/>
          </a:stretch>
        </p:blipFill>
        <p:spPr>
          <a:xfrm>
            <a:off x="1013552" y="1246214"/>
            <a:ext cx="7116895" cy="436557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t>¿Qué es un valor de laboratorio “normal”?</a:t>
            </a:r>
          </a:p>
        </p:txBody>
      </p:sp>
      <p:sp>
        <p:nvSpPr>
          <p:cNvPr id="440" name="Google Shape;440;p33"/>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lnSpc>
                <a:spcPct val="80000"/>
              </a:lnSpc>
              <a:spcBef>
                <a:spcPts val="0"/>
              </a:spcBef>
              <a:spcAft>
                <a:spcPts val="0"/>
              </a:spcAft>
              <a:buClr>
                <a:srgbClr val="C00000"/>
              </a:buClr>
              <a:buSzPts val="2400"/>
              <a:buChar char="▪"/>
            </a:pPr>
            <a:r>
              <a:rPr lang="es-US" dirty="0"/>
              <a:t>Los valores “normales” o de “rango de referencia” </a:t>
            </a:r>
            <a:br>
              <a:rPr lang="es-US" dirty="0"/>
            </a:br>
            <a:r>
              <a:rPr lang="es-US" dirty="0"/>
              <a:t>se encuentran en un informe de laboratorio</a:t>
            </a:r>
          </a:p>
          <a:p>
            <a:pPr marL="342900" lvl="0" indent="-342900" algn="l" rtl="0">
              <a:lnSpc>
                <a:spcPct val="80000"/>
              </a:lnSpc>
              <a:spcBef>
                <a:spcPts val="0"/>
              </a:spcBef>
              <a:spcAft>
                <a:spcPts val="0"/>
              </a:spcAft>
              <a:buClr>
                <a:srgbClr val="C00000"/>
              </a:buClr>
              <a:buSzPts val="2400"/>
              <a:buChar char="▪"/>
            </a:pPr>
            <a:r>
              <a:rPr lang="es-US" dirty="0"/>
              <a:t>Los resultados de laboratorio pueden ser bajos, </a:t>
            </a:r>
            <a:br>
              <a:rPr lang="es-US" dirty="0"/>
            </a:br>
            <a:r>
              <a:rPr lang="es-US" dirty="0"/>
              <a:t>altos o dentro del rango normal</a:t>
            </a:r>
          </a:p>
          <a:p>
            <a:pPr marL="342900" lvl="0" indent="-342900" algn="l" rtl="0">
              <a:lnSpc>
                <a:spcPct val="80000"/>
              </a:lnSpc>
              <a:spcBef>
                <a:spcPts val="0"/>
              </a:spcBef>
              <a:spcAft>
                <a:spcPts val="0"/>
              </a:spcAft>
              <a:buClr>
                <a:srgbClr val="C00000"/>
              </a:buClr>
              <a:buSzPts val="2400"/>
              <a:buChar char="▪"/>
            </a:pPr>
            <a:r>
              <a:rPr lang="es-US" dirty="0"/>
              <a:t>Si los valores de laboratorio son demasiado altos </a:t>
            </a:r>
            <a:br>
              <a:rPr lang="es-US" dirty="0"/>
            </a:br>
            <a:r>
              <a:rPr lang="es-US" dirty="0"/>
              <a:t>o demasiado bajos, el cliente debe hablar con su médico</a:t>
            </a:r>
          </a:p>
        </p:txBody>
      </p:sp>
      <p:sp>
        <p:nvSpPr>
          <p:cNvPr id="442" name="Google Shape;442;p33"/>
          <p:cNvSpPr txBox="1"/>
          <p:nvPr/>
        </p:nvSpPr>
        <p:spPr>
          <a:xfrm>
            <a:off x="304799" y="381000"/>
            <a:ext cx="548238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pic>
        <p:nvPicPr>
          <p:cNvPr id="5" name="Imagen 4">
            <a:extLst>
              <a:ext uri="{FF2B5EF4-FFF2-40B4-BE49-F238E27FC236}">
                <a16:creationId xmlns:a16="http://schemas.microsoft.com/office/drawing/2014/main" id="{BEE05E3E-A8C8-4B0D-8D39-5D11D85AC70C}"/>
              </a:ext>
            </a:extLst>
          </p:cNvPr>
          <p:cNvPicPr>
            <a:picLocks noChangeAspect="1"/>
          </p:cNvPicPr>
          <p:nvPr/>
        </p:nvPicPr>
        <p:blipFill>
          <a:blip r:embed="rId3"/>
          <a:stretch>
            <a:fillRect/>
          </a:stretch>
        </p:blipFill>
        <p:spPr>
          <a:xfrm>
            <a:off x="1953932" y="3595942"/>
            <a:ext cx="4161118" cy="1736447"/>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495300" y="734710"/>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t>Cantidad de VIH</a:t>
            </a:r>
          </a:p>
        </p:txBody>
      </p:sp>
      <p:sp>
        <p:nvSpPr>
          <p:cNvPr id="450" name="Google Shape;450;p34"/>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t>Mide la cantidad de VIH en la sangre.</a:t>
            </a:r>
          </a:p>
          <a:p>
            <a:pPr marL="342900" lvl="0" indent="-342900" algn="l" rtl="0">
              <a:spcBef>
                <a:spcPts val="0"/>
              </a:spcBef>
              <a:spcAft>
                <a:spcPts val="0"/>
              </a:spcAft>
              <a:buClr>
                <a:srgbClr val="C00000"/>
              </a:buClr>
              <a:buSzPts val="2400"/>
              <a:buChar char="▪"/>
            </a:pPr>
            <a:r>
              <a:rPr lang="es-US" dirty="0"/>
              <a:t>Es muy útil para decidir cuándo comenzar o cambiar </a:t>
            </a:r>
            <a:br>
              <a:rPr lang="es-US" dirty="0"/>
            </a:br>
            <a:r>
              <a:rPr lang="es-US" dirty="0"/>
              <a:t>los medicamentos contra el VIH.</a:t>
            </a:r>
          </a:p>
        </p:txBody>
      </p:sp>
      <p:sp>
        <p:nvSpPr>
          <p:cNvPr id="451" name="Google Shape;451;p34"/>
          <p:cNvSpPr txBox="1"/>
          <p:nvPr/>
        </p:nvSpPr>
        <p:spPr>
          <a:xfrm>
            <a:off x="3335239" y="4246960"/>
            <a:ext cx="2377083" cy="300082"/>
          </a:xfrm>
          <a:prstGeom prst="rect">
            <a:avLst/>
          </a:prstGeom>
          <a:solidFill>
            <a:srgbClr val="FFEEA3">
              <a:alpha val="39607"/>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350" b="0" i="1" u="none" strike="noStrike" cap="none">
              <a:solidFill>
                <a:srgbClr val="474747"/>
              </a:solidFill>
              <a:latin typeface="Calibri"/>
              <a:ea typeface="Calibri"/>
              <a:cs typeface="Calibri"/>
              <a:sym typeface="Calibri"/>
            </a:endParaRPr>
          </a:p>
        </p:txBody>
      </p:sp>
      <p:grpSp>
        <p:nvGrpSpPr>
          <p:cNvPr id="452" name="Google Shape;452;p34"/>
          <p:cNvGrpSpPr/>
          <p:nvPr/>
        </p:nvGrpSpPr>
        <p:grpSpPr>
          <a:xfrm>
            <a:off x="2900363" y="3714750"/>
            <a:ext cx="3686175" cy="1257300"/>
            <a:chOff x="860" y="2630"/>
            <a:chExt cx="4045" cy="773"/>
          </a:xfrm>
        </p:grpSpPr>
        <p:pic>
          <p:nvPicPr>
            <p:cNvPr id="453" name="Google Shape;453;p34" descr="Blue box outline_sm2"/>
            <p:cNvPicPr preferRelativeResize="0"/>
            <p:nvPr/>
          </p:nvPicPr>
          <p:blipFill rotWithShape="1">
            <a:blip r:embed="rId3">
              <a:alphaModFix/>
            </a:blip>
            <a:srcRect/>
            <a:stretch/>
          </p:blipFill>
          <p:spPr>
            <a:xfrm>
              <a:off x="860" y="2630"/>
              <a:ext cx="4045" cy="773"/>
            </a:xfrm>
            <a:prstGeom prst="rect">
              <a:avLst/>
            </a:prstGeom>
            <a:noFill/>
            <a:ln>
              <a:noFill/>
            </a:ln>
          </p:spPr>
        </p:pic>
        <p:sp>
          <p:nvSpPr>
            <p:cNvPr id="454" name="Google Shape;454;p34"/>
            <p:cNvSpPr/>
            <p:nvPr/>
          </p:nvSpPr>
          <p:spPr>
            <a:xfrm>
              <a:off x="1147" y="2721"/>
              <a:ext cx="3429" cy="611"/>
            </a:xfrm>
            <a:prstGeom prst="rect">
              <a:avLst/>
            </a:prstGeom>
            <a:solidFill>
              <a:srgbClr val="E3F2F3"/>
            </a:solidFill>
            <a:ln>
              <a:noFill/>
            </a:ln>
          </p:spPr>
          <p:txBody>
            <a:bodyPr spcFirstLastPara="1" wrap="square" lIns="91425" tIns="51425" rIns="91425" bIns="51425" anchor="ctr" anchorCtr="0">
              <a:noAutofit/>
            </a:bodyPr>
            <a:lstStyle/>
            <a:p>
              <a:pPr marL="0" marR="0" lvl="0" indent="0" algn="ctr" rtl="0">
                <a:spcBef>
                  <a:spcPts val="0"/>
                </a:spcBef>
                <a:spcAft>
                  <a:spcPts val="0"/>
                </a:spcAft>
                <a:buNone/>
              </a:pPr>
              <a:r>
                <a:rPr lang="es-US" sz="1575" b="0" i="1" u="none" strike="noStrike" cap="none">
                  <a:solidFill>
                    <a:srgbClr val="000000"/>
                  </a:solidFill>
                  <a:latin typeface="Josefin Sans"/>
                  <a:ea typeface="Josefin Sans"/>
                  <a:cs typeface="Josefin Sans"/>
                  <a:sym typeface="Josefin Sans"/>
                </a:rPr>
                <a:t>La meta: mantener la cantidad de VIH lo más baja posible &lt;20 copias por mL de sangre</a:t>
              </a:r>
            </a:p>
          </p:txBody>
        </p:sp>
      </p:grpSp>
      <p:sp>
        <p:nvSpPr>
          <p:cNvPr id="455" name="Google Shape;455;p34"/>
          <p:cNvSpPr txBox="1"/>
          <p:nvPr/>
        </p:nvSpPr>
        <p:spPr>
          <a:xfrm>
            <a:off x="304799" y="381000"/>
            <a:ext cx="531394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472350" y="877626"/>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t>Explicación de los resultados de la prueba </a:t>
            </a:r>
            <a:br>
              <a:rPr lang="es-US" b="1" dirty="0"/>
            </a:br>
            <a:r>
              <a:rPr lang="es-US" b="1" dirty="0"/>
              <a:t>de cantidad de VIH</a:t>
            </a:r>
          </a:p>
        </p:txBody>
      </p:sp>
      <p:sp>
        <p:nvSpPr>
          <p:cNvPr id="463" name="Google Shape;463;p35"/>
          <p:cNvSpPr txBox="1">
            <a:spLocks noGrp="1"/>
          </p:cNvSpPr>
          <p:nvPr>
            <p:ph type="body" idx="1"/>
          </p:nvPr>
        </p:nvSpPr>
        <p:spPr>
          <a:xfrm>
            <a:off x="608021" y="1797652"/>
            <a:ext cx="7688485" cy="3324325"/>
          </a:xfrm>
          <a:prstGeom prst="rect">
            <a:avLst/>
          </a:prstGeom>
          <a:noFill/>
          <a:ln>
            <a:noFill/>
          </a:ln>
        </p:spPr>
        <p:txBody>
          <a:bodyPr spcFirstLastPara="1" wrap="square" lIns="91425" tIns="0" rIns="91425" bIns="0" anchor="t" anchorCtr="0">
            <a:noAutofit/>
          </a:bodyPr>
          <a:lstStyle/>
          <a:p>
            <a:pPr marL="342900" lvl="0" indent="-342900" algn="l" rtl="0">
              <a:spcBef>
                <a:spcPts val="0"/>
              </a:spcBef>
              <a:spcAft>
                <a:spcPts val="0"/>
              </a:spcAft>
              <a:buClr>
                <a:srgbClr val="C00000"/>
              </a:buClr>
              <a:buSzPts val="2400"/>
              <a:buChar char="▪"/>
            </a:pPr>
            <a:r>
              <a:rPr lang="es-US" dirty="0"/>
              <a:t>Una persona con VIH puede tener una carga viral </a:t>
            </a:r>
            <a:br>
              <a:rPr lang="es-US" dirty="0"/>
            </a:br>
            <a:r>
              <a:rPr lang="es-US" dirty="0"/>
              <a:t>de menos de 20 copias a más de 1 000 000 de copias por mililitro de sangre (copias/</a:t>
            </a:r>
            <a:r>
              <a:rPr lang="es-US" dirty="0" err="1"/>
              <a:t>mL</a:t>
            </a:r>
            <a:r>
              <a:rPr lang="es-US" dirty="0"/>
              <a:t>)</a:t>
            </a:r>
          </a:p>
          <a:p>
            <a:pPr marL="342900" lvl="0" indent="-342900" algn="l" rtl="0">
              <a:spcBef>
                <a:spcPts val="0"/>
              </a:spcBef>
              <a:spcAft>
                <a:spcPts val="0"/>
              </a:spcAft>
              <a:buClr>
                <a:srgbClr val="C00000"/>
              </a:buClr>
              <a:buSzPts val="2400"/>
              <a:buChar char="▪"/>
            </a:pPr>
            <a:r>
              <a:rPr lang="es-US" dirty="0"/>
              <a:t>Menos de 20 copias/</a:t>
            </a:r>
            <a:r>
              <a:rPr lang="es-US" dirty="0" err="1"/>
              <a:t>mL</a:t>
            </a:r>
            <a:r>
              <a:rPr lang="es-US" dirty="0"/>
              <a:t> = “indetectable”</a:t>
            </a:r>
          </a:p>
          <a:p>
            <a:pPr marL="742950" lvl="1" indent="-285750" algn="l" rtl="0">
              <a:spcBef>
                <a:spcPts val="0"/>
              </a:spcBef>
              <a:spcAft>
                <a:spcPts val="0"/>
              </a:spcAft>
              <a:buClr>
                <a:srgbClr val="C00000"/>
              </a:buClr>
              <a:buSzPts val="1800"/>
              <a:buChar char="▪"/>
            </a:pPr>
            <a:r>
              <a:rPr lang="es-US" dirty="0">
                <a:solidFill>
                  <a:srgbClr val="595959"/>
                </a:solidFill>
              </a:rPr>
              <a:t>Indetectable </a:t>
            </a:r>
            <a:r>
              <a:rPr lang="es-US" b="1" dirty="0">
                <a:solidFill>
                  <a:srgbClr val="595959"/>
                </a:solidFill>
              </a:rPr>
              <a:t>no</a:t>
            </a:r>
            <a:r>
              <a:rPr lang="es-US" dirty="0">
                <a:solidFill>
                  <a:srgbClr val="595959"/>
                </a:solidFill>
              </a:rPr>
              <a:t> significa que la persona está curada.</a:t>
            </a:r>
          </a:p>
          <a:p>
            <a:pPr marL="342900" lvl="0" indent="-342900" algn="l" rtl="0">
              <a:spcBef>
                <a:spcPts val="0"/>
              </a:spcBef>
              <a:spcAft>
                <a:spcPts val="0"/>
              </a:spcAft>
              <a:buClr>
                <a:srgbClr val="C00000"/>
              </a:buClr>
              <a:buSzPts val="2400"/>
              <a:buChar char="▪"/>
            </a:pPr>
            <a:r>
              <a:rPr lang="es-US" dirty="0"/>
              <a:t>Menos de 200 copias/</a:t>
            </a:r>
            <a:r>
              <a:rPr lang="es-US" dirty="0" err="1"/>
              <a:t>mL</a:t>
            </a:r>
            <a:r>
              <a:rPr lang="es-US" dirty="0"/>
              <a:t> = “viralmente suprimido”</a:t>
            </a:r>
          </a:p>
          <a:p>
            <a:pPr marL="742950" lvl="1" indent="-285750" algn="l" rtl="0">
              <a:spcBef>
                <a:spcPts val="0"/>
              </a:spcBef>
              <a:spcAft>
                <a:spcPts val="0"/>
              </a:spcAft>
              <a:buClr>
                <a:srgbClr val="C00000"/>
              </a:buClr>
              <a:buSzPts val="1800"/>
              <a:buChar char="▪"/>
            </a:pPr>
            <a:r>
              <a:rPr lang="es-US" dirty="0">
                <a:solidFill>
                  <a:srgbClr val="595959"/>
                </a:solidFill>
              </a:rPr>
              <a:t>La supresión viral significa que el virus de la persona ha sido controlado. Todavía está presente, pero a niveles bajos, suprimiendo o reduciendo la función y la replicación de un virus.</a:t>
            </a:r>
          </a:p>
          <a:p>
            <a:pPr marL="257175" lvl="1" indent="0" algn="l" rtl="0">
              <a:spcBef>
                <a:spcPts val="0"/>
              </a:spcBef>
              <a:spcAft>
                <a:spcPts val="0"/>
              </a:spcAft>
              <a:buSzPts val="1800"/>
              <a:buNone/>
            </a:pPr>
            <a:endParaRPr dirty="0"/>
          </a:p>
        </p:txBody>
      </p:sp>
      <p:sp>
        <p:nvSpPr>
          <p:cNvPr id="464" name="Google Shape;464;p35"/>
          <p:cNvSpPr txBox="1"/>
          <p:nvPr/>
        </p:nvSpPr>
        <p:spPr>
          <a:xfrm>
            <a:off x="3257551" y="5141824"/>
            <a:ext cx="476846" cy="170239"/>
          </a:xfrm>
          <a:prstGeom prst="rect">
            <a:avLst/>
          </a:prstGeom>
          <a:noFill/>
          <a:ln>
            <a:noFill/>
          </a:ln>
        </p:spPr>
        <p:txBody>
          <a:bodyPr spcFirstLastPara="1" wrap="square" lIns="0" tIns="0" rIns="0" bIns="0" anchor="t" anchorCtr="0">
            <a:spAutoFit/>
          </a:bodyPr>
          <a:lstStyle/>
          <a:p>
            <a:pPr marL="0" marR="0" lvl="0" indent="0" algn="ctr" rtl="0">
              <a:lnSpc>
                <a:spcPct val="80000"/>
              </a:lnSpc>
              <a:spcBef>
                <a:spcPts val="0"/>
              </a:spcBef>
              <a:spcAft>
                <a:spcPts val="0"/>
              </a:spcAft>
              <a:buNone/>
            </a:pPr>
            <a:endParaRPr sz="1350" b="0" i="0" u="none" strike="noStrike" cap="none">
              <a:solidFill>
                <a:srgbClr val="000000"/>
              </a:solidFill>
              <a:latin typeface="Arial Black"/>
              <a:ea typeface="Arial Black"/>
              <a:cs typeface="Arial Black"/>
              <a:sym typeface="Arial Black"/>
            </a:endParaRPr>
          </a:p>
        </p:txBody>
      </p:sp>
      <p:sp>
        <p:nvSpPr>
          <p:cNvPr id="465" name="Google Shape;465;p35"/>
          <p:cNvSpPr txBox="1"/>
          <p:nvPr/>
        </p:nvSpPr>
        <p:spPr>
          <a:xfrm>
            <a:off x="304800" y="381000"/>
            <a:ext cx="47123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6"/>
          <p:cNvSpPr txBox="1">
            <a:spLocks noGrp="1"/>
          </p:cNvSpPr>
          <p:nvPr>
            <p:ph type="title"/>
          </p:nvPr>
        </p:nvSpPr>
        <p:spPr>
          <a:xfrm>
            <a:off x="506165" y="855398"/>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t>Recuento de células CD4</a:t>
            </a:r>
          </a:p>
        </p:txBody>
      </p:sp>
      <p:sp>
        <p:nvSpPr>
          <p:cNvPr id="473" name="Google Shape;473;p3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s-US" dirty="0"/>
              <a:t>Mide la cantidad de células CD4 (también llamadas células T ayudantes) en el cuerpo</a:t>
            </a:r>
          </a:p>
          <a:p>
            <a:pPr marL="342900" lvl="0" indent="-314325" algn="l" rtl="0">
              <a:lnSpc>
                <a:spcPct val="90000"/>
              </a:lnSpc>
              <a:spcBef>
                <a:spcPts val="0"/>
              </a:spcBef>
              <a:spcAft>
                <a:spcPts val="0"/>
              </a:spcAft>
              <a:buSzPts val="450"/>
              <a:buNone/>
            </a:pPr>
            <a:endParaRPr sz="450" dirty="0"/>
          </a:p>
          <a:p>
            <a:pPr marL="742950" lvl="1" indent="-285750" algn="l" rtl="0">
              <a:lnSpc>
                <a:spcPct val="90000"/>
              </a:lnSpc>
              <a:spcBef>
                <a:spcPts val="0"/>
              </a:spcBef>
              <a:spcAft>
                <a:spcPts val="0"/>
              </a:spcAft>
              <a:buClr>
                <a:srgbClr val="C00000"/>
              </a:buClr>
              <a:buSzPts val="1800"/>
              <a:buFont typeface="Arial"/>
              <a:buChar char="•"/>
            </a:pPr>
            <a:r>
              <a:rPr lang="es-US" dirty="0"/>
              <a:t>Indica la salud del sistema inmunitario</a:t>
            </a:r>
          </a:p>
          <a:p>
            <a:pPr marL="742950" lvl="1" indent="-285750" algn="l" rtl="0">
              <a:lnSpc>
                <a:spcPct val="90000"/>
              </a:lnSpc>
              <a:spcBef>
                <a:spcPts val="0"/>
              </a:spcBef>
              <a:spcAft>
                <a:spcPts val="0"/>
              </a:spcAft>
              <a:buClr>
                <a:srgbClr val="C00000"/>
              </a:buClr>
              <a:buSzPts val="1800"/>
              <a:buFont typeface="Arial"/>
              <a:buChar char="•"/>
            </a:pPr>
            <a:r>
              <a:rPr lang="es-US" dirty="0"/>
              <a:t>Cuantas más células CD4, más fuerte es el sistema inmunitario</a:t>
            </a:r>
          </a:p>
        </p:txBody>
      </p:sp>
      <p:sp>
        <p:nvSpPr>
          <p:cNvPr id="474" name="Google Shape;474;p36"/>
          <p:cNvSpPr txBox="1"/>
          <p:nvPr/>
        </p:nvSpPr>
        <p:spPr>
          <a:xfrm>
            <a:off x="4092324" y="4366498"/>
            <a:ext cx="959356"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1350" b="0" i="0" u="none" strike="noStrike" cap="none">
                <a:solidFill>
                  <a:srgbClr val="000000"/>
                </a:solidFill>
                <a:latin typeface="Josefin Sans"/>
                <a:ea typeface="Josefin Sans"/>
                <a:cs typeface="Josefin Sans"/>
                <a:sym typeface="Josefin Sans"/>
              </a:rPr>
              <a:t>pueden provocar un</a:t>
            </a:r>
          </a:p>
        </p:txBody>
      </p:sp>
      <p:pic>
        <p:nvPicPr>
          <p:cNvPr id="475" name="Google Shape;475;p36" descr="yellow_arrow"/>
          <p:cNvPicPr preferRelativeResize="0"/>
          <p:nvPr/>
        </p:nvPicPr>
        <p:blipFill rotWithShape="1">
          <a:blip r:embed="rId3">
            <a:alphaModFix/>
          </a:blip>
          <a:srcRect/>
          <a:stretch/>
        </p:blipFill>
        <p:spPr>
          <a:xfrm>
            <a:off x="2761062" y="3886201"/>
            <a:ext cx="1269802" cy="1438275"/>
          </a:xfrm>
          <a:prstGeom prst="rect">
            <a:avLst/>
          </a:prstGeom>
          <a:noFill/>
          <a:ln>
            <a:noFill/>
          </a:ln>
        </p:spPr>
      </p:pic>
      <p:pic>
        <p:nvPicPr>
          <p:cNvPr id="476" name="Google Shape;476;p36" descr="red_arrow"/>
          <p:cNvPicPr preferRelativeResize="0"/>
          <p:nvPr/>
        </p:nvPicPr>
        <p:blipFill rotWithShape="1">
          <a:blip r:embed="rId4">
            <a:alphaModFix/>
          </a:blip>
          <a:srcRect/>
          <a:stretch/>
        </p:blipFill>
        <p:spPr>
          <a:xfrm>
            <a:off x="5039915" y="3771902"/>
            <a:ext cx="1268016" cy="1558529"/>
          </a:xfrm>
          <a:prstGeom prst="rect">
            <a:avLst/>
          </a:prstGeom>
          <a:noFill/>
          <a:ln>
            <a:noFill/>
          </a:ln>
        </p:spPr>
      </p:pic>
      <p:sp>
        <p:nvSpPr>
          <p:cNvPr id="477" name="Google Shape;477;p36"/>
          <p:cNvSpPr txBox="1"/>
          <p:nvPr/>
        </p:nvSpPr>
        <p:spPr>
          <a:xfrm>
            <a:off x="2999392" y="4158855"/>
            <a:ext cx="793819" cy="7155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1350" b="1" i="0" u="none" strike="noStrike" cap="none">
                <a:solidFill>
                  <a:srgbClr val="000000"/>
                </a:solidFill>
                <a:latin typeface="Josefin Sans"/>
                <a:ea typeface="Josefin Sans"/>
                <a:cs typeface="Josefin Sans"/>
                <a:sym typeface="Josefin Sans"/>
              </a:rPr>
              <a:t>Menos</a:t>
            </a:r>
            <a:r>
              <a:rPr lang="es-US" sz="1350" b="0" i="0" u="none" strike="noStrike" cap="none">
                <a:solidFill>
                  <a:srgbClr val="000000"/>
                </a:solidFill>
                <a:latin typeface="Josefin Sans"/>
                <a:ea typeface="Josefin Sans"/>
                <a:cs typeface="Josefin Sans"/>
                <a:sym typeface="Josefin Sans"/>
              </a:rPr>
              <a:t> células CD4</a:t>
            </a:r>
          </a:p>
        </p:txBody>
      </p:sp>
      <p:sp>
        <p:nvSpPr>
          <p:cNvPr id="478" name="Google Shape;478;p36"/>
          <p:cNvSpPr txBox="1"/>
          <p:nvPr/>
        </p:nvSpPr>
        <p:spPr>
          <a:xfrm>
            <a:off x="5134018" y="4387478"/>
            <a:ext cx="1089419" cy="7155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1350" b="1" i="0" u="none" strike="noStrike" cap="none" dirty="0">
                <a:solidFill>
                  <a:srgbClr val="000000"/>
                </a:solidFill>
                <a:latin typeface="Josefin Sans"/>
                <a:ea typeface="Josefin Sans"/>
                <a:cs typeface="Josefin Sans"/>
                <a:sym typeface="Josefin Sans"/>
              </a:rPr>
              <a:t>aumento</a:t>
            </a:r>
            <a:r>
              <a:rPr lang="es-US" sz="1350" b="0" i="0" u="none" strike="noStrike" cap="none" dirty="0">
                <a:solidFill>
                  <a:srgbClr val="000000"/>
                </a:solidFill>
                <a:latin typeface="Josefin Sans"/>
                <a:ea typeface="Josefin Sans"/>
                <a:cs typeface="Josefin Sans"/>
                <a:sym typeface="Josefin Sans"/>
              </a:rPr>
              <a:t> de las infecciones</a:t>
            </a:r>
          </a:p>
        </p:txBody>
      </p:sp>
      <p:sp>
        <p:nvSpPr>
          <p:cNvPr id="479" name="Google Shape;479;p36"/>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pic>
        <p:nvPicPr>
          <p:cNvPr id="18" name="Imagen 17">
            <a:extLst>
              <a:ext uri="{FF2B5EF4-FFF2-40B4-BE49-F238E27FC236}">
                <a16:creationId xmlns:a16="http://schemas.microsoft.com/office/drawing/2014/main" id="{0183E21E-81E2-4367-A8EE-EF952FDA3E30}"/>
              </a:ext>
            </a:extLst>
          </p:cNvPr>
          <p:cNvPicPr>
            <a:picLocks noChangeAspect="1"/>
          </p:cNvPicPr>
          <p:nvPr/>
        </p:nvPicPr>
        <p:blipFill>
          <a:blip r:embed="rId3"/>
          <a:stretch>
            <a:fillRect/>
          </a:stretch>
        </p:blipFill>
        <p:spPr>
          <a:xfrm>
            <a:off x="3351828" y="2632941"/>
            <a:ext cx="2254606" cy="940854"/>
          </a:xfrm>
          <a:prstGeom prst="rect">
            <a:avLst/>
          </a:prstGeom>
        </p:spPr>
      </p:pic>
      <p:pic>
        <p:nvPicPr>
          <p:cNvPr id="7" name="Imagen 6">
            <a:extLst>
              <a:ext uri="{FF2B5EF4-FFF2-40B4-BE49-F238E27FC236}">
                <a16:creationId xmlns:a16="http://schemas.microsoft.com/office/drawing/2014/main" id="{68E3764B-48D2-4BCB-8DDF-B2CCF60B5AFB}"/>
              </a:ext>
            </a:extLst>
          </p:cNvPr>
          <p:cNvPicPr>
            <a:picLocks noChangeAspect="1"/>
          </p:cNvPicPr>
          <p:nvPr/>
        </p:nvPicPr>
        <p:blipFill>
          <a:blip r:embed="rId3"/>
          <a:stretch>
            <a:fillRect/>
          </a:stretch>
        </p:blipFill>
        <p:spPr>
          <a:xfrm>
            <a:off x="3351828" y="4454754"/>
            <a:ext cx="2254606" cy="940854"/>
          </a:xfrm>
          <a:prstGeom prst="rect">
            <a:avLst/>
          </a:prstGeom>
        </p:spPr>
      </p:pic>
      <p:sp>
        <p:nvSpPr>
          <p:cNvPr id="486" name="Google Shape;486;p37"/>
          <p:cNvSpPr txBox="1">
            <a:spLocks noGrp="1"/>
          </p:cNvSpPr>
          <p:nvPr>
            <p:ph type="title"/>
          </p:nvPr>
        </p:nvSpPr>
        <p:spPr>
          <a:xfrm>
            <a:off x="495300" y="800272"/>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dirty="0"/>
              <a:t>Explicación de los resultados del recuento </a:t>
            </a:r>
            <a:br>
              <a:rPr lang="es-US" b="1" dirty="0"/>
            </a:br>
            <a:r>
              <a:rPr lang="es-US" b="1" dirty="0"/>
              <a:t>de células CD4</a:t>
            </a:r>
          </a:p>
        </p:txBody>
      </p:sp>
      <p:sp>
        <p:nvSpPr>
          <p:cNvPr id="487" name="Google Shape;487;p37"/>
          <p:cNvSpPr txBox="1">
            <a:spLocks noGrp="1"/>
          </p:cNvSpPr>
          <p:nvPr>
            <p:ph type="body" idx="1"/>
          </p:nvPr>
        </p:nvSpPr>
        <p:spPr>
          <a:xfrm>
            <a:off x="495300" y="1777161"/>
            <a:ext cx="8337000" cy="4280567"/>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es-US" dirty="0"/>
              <a:t>Los resultados se pueden informar como dos valores: </a:t>
            </a:r>
          </a:p>
          <a:p>
            <a:pPr marL="457200" lvl="1" indent="0" algn="l" rtl="0">
              <a:lnSpc>
                <a:spcPct val="90000"/>
              </a:lnSpc>
              <a:spcBef>
                <a:spcPts val="0"/>
              </a:spcBef>
              <a:spcAft>
                <a:spcPts val="0"/>
              </a:spcAft>
              <a:buSzPts val="1800"/>
              <a:buNone/>
            </a:pPr>
            <a:r>
              <a:rPr lang="es-US" dirty="0"/>
              <a:t>El recuento de células CD4 (las fluctuaciones pueden verse afectadas </a:t>
            </a:r>
            <a:br>
              <a:rPr lang="es-US" dirty="0"/>
            </a:br>
            <a:r>
              <a:rPr lang="es-US" dirty="0"/>
              <a:t>por el estrés)</a:t>
            </a:r>
          </a:p>
          <a:p>
            <a:pPr marL="1143000" lvl="2" indent="-164274" algn="l" rtl="0">
              <a:lnSpc>
                <a:spcPct val="90000"/>
              </a:lnSpc>
              <a:spcBef>
                <a:spcPts val="0"/>
              </a:spcBef>
              <a:spcAft>
                <a:spcPts val="0"/>
              </a:spcAft>
              <a:buSzPts val="1013"/>
              <a:buNone/>
            </a:pPr>
            <a:endParaRPr sz="1013" baseline="30000" dirty="0"/>
          </a:p>
          <a:p>
            <a:pPr marL="1143000" lvl="2" indent="-114300" algn="l" rtl="0">
              <a:lnSpc>
                <a:spcPct val="90000"/>
              </a:lnSpc>
              <a:spcBef>
                <a:spcPts val="0"/>
              </a:spcBef>
              <a:spcAft>
                <a:spcPts val="0"/>
              </a:spcAft>
              <a:buSzPts val="1800"/>
              <a:buNone/>
            </a:pPr>
            <a:endParaRPr baseline="30000" dirty="0"/>
          </a:p>
          <a:p>
            <a:pPr marL="1143000" lvl="2" indent="-114300" algn="l" rtl="0">
              <a:lnSpc>
                <a:spcPct val="90000"/>
              </a:lnSpc>
              <a:spcBef>
                <a:spcPts val="0"/>
              </a:spcBef>
              <a:spcAft>
                <a:spcPts val="0"/>
              </a:spcAft>
              <a:buSzPts val="1800"/>
              <a:buNone/>
            </a:pPr>
            <a:endParaRPr lang="en-US" baseline="30000" dirty="0"/>
          </a:p>
          <a:p>
            <a:pPr marL="1143000" lvl="2" indent="-114300" algn="l" rtl="0">
              <a:lnSpc>
                <a:spcPct val="90000"/>
              </a:lnSpc>
              <a:spcBef>
                <a:spcPts val="0"/>
              </a:spcBef>
              <a:spcAft>
                <a:spcPts val="0"/>
              </a:spcAft>
              <a:buSzPts val="1800"/>
              <a:buNone/>
            </a:pPr>
            <a:endParaRPr dirty="0"/>
          </a:p>
          <a:p>
            <a:pPr marL="514350" lvl="2" indent="0" algn="l" rtl="0">
              <a:lnSpc>
                <a:spcPct val="90000"/>
              </a:lnSpc>
              <a:spcBef>
                <a:spcPts val="0"/>
              </a:spcBef>
              <a:spcAft>
                <a:spcPts val="0"/>
              </a:spcAft>
              <a:buSzPts val="1800"/>
              <a:buNone/>
            </a:pPr>
            <a:endParaRPr dirty="0"/>
          </a:p>
          <a:p>
            <a:pPr marL="514350" lvl="2" indent="0" algn="l" rtl="0">
              <a:lnSpc>
                <a:spcPct val="90000"/>
              </a:lnSpc>
              <a:spcBef>
                <a:spcPts val="0"/>
              </a:spcBef>
              <a:spcAft>
                <a:spcPts val="0"/>
              </a:spcAft>
              <a:buSzPts val="1800"/>
              <a:buNone/>
            </a:pPr>
            <a:endParaRPr dirty="0"/>
          </a:p>
          <a:p>
            <a:pPr marL="514350" lvl="2" indent="0" algn="l" rtl="0">
              <a:lnSpc>
                <a:spcPct val="90000"/>
              </a:lnSpc>
              <a:spcBef>
                <a:spcPts val="0"/>
              </a:spcBef>
              <a:spcAft>
                <a:spcPts val="0"/>
              </a:spcAft>
              <a:buSzPts val="1800"/>
              <a:buNone/>
            </a:pPr>
            <a:endParaRPr dirty="0"/>
          </a:p>
          <a:p>
            <a:pPr marL="742950" lvl="1" indent="-171450" algn="l" rtl="0">
              <a:lnSpc>
                <a:spcPct val="90000"/>
              </a:lnSpc>
              <a:spcBef>
                <a:spcPts val="0"/>
              </a:spcBef>
              <a:spcAft>
                <a:spcPts val="0"/>
              </a:spcAft>
              <a:buSzPts val="1800"/>
              <a:buNone/>
            </a:pPr>
            <a:endParaRPr dirty="0"/>
          </a:p>
          <a:p>
            <a:pPr marL="457200" lvl="1" indent="0" algn="l" rtl="0">
              <a:lnSpc>
                <a:spcPct val="90000"/>
              </a:lnSpc>
              <a:spcBef>
                <a:spcPts val="0"/>
              </a:spcBef>
              <a:spcAft>
                <a:spcPts val="0"/>
              </a:spcAft>
              <a:buSzPts val="1800"/>
              <a:buNone/>
            </a:pPr>
            <a:r>
              <a:rPr lang="es-US" dirty="0"/>
              <a:t>El porcentaje de células CD4 (sin variación)</a:t>
            </a:r>
          </a:p>
        </p:txBody>
      </p:sp>
      <p:sp>
        <p:nvSpPr>
          <p:cNvPr id="489" name="Google Shape;489;p37"/>
          <p:cNvSpPr txBox="1"/>
          <p:nvPr/>
        </p:nvSpPr>
        <p:spPr>
          <a:xfrm>
            <a:off x="3986212" y="3228975"/>
            <a:ext cx="985838"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Calibri"/>
                <a:ea typeface="Calibri"/>
                <a:cs typeface="Calibri"/>
                <a:sym typeface="Calibri"/>
              </a:rPr>
              <a:t>500-1600 </a:t>
            </a:r>
            <a:r>
              <a:rPr lang="es-US" sz="788" b="0" i="0" u="none" strike="noStrike" cap="none">
                <a:solidFill>
                  <a:srgbClr val="232323"/>
                </a:solidFill>
                <a:latin typeface="Calibri"/>
                <a:ea typeface="Calibri"/>
                <a:cs typeface="Calibri"/>
                <a:sym typeface="Calibri"/>
              </a:rPr>
              <a:t>mm</a:t>
            </a:r>
            <a:r>
              <a:rPr lang="es-US" sz="788" b="0" i="0" u="none" strike="noStrike" cap="none" baseline="30000">
                <a:solidFill>
                  <a:srgbClr val="232323"/>
                </a:solidFill>
                <a:latin typeface="Calibri"/>
                <a:ea typeface="Calibri"/>
                <a:cs typeface="Calibri"/>
                <a:sym typeface="Calibri"/>
              </a:rPr>
              <a:t>3</a:t>
            </a:r>
          </a:p>
        </p:txBody>
      </p:sp>
      <p:sp>
        <p:nvSpPr>
          <p:cNvPr id="491" name="Google Shape;491;p37"/>
          <p:cNvSpPr txBox="1"/>
          <p:nvPr/>
        </p:nvSpPr>
        <p:spPr>
          <a:xfrm>
            <a:off x="3971927" y="3406378"/>
            <a:ext cx="1035844" cy="3348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Arial"/>
                <a:ea typeface="Arial"/>
                <a:cs typeface="Arial"/>
                <a:sym typeface="Arial"/>
              </a:rPr>
              <a:t>500-1500 </a:t>
            </a:r>
          </a:p>
          <a:p>
            <a:pPr marL="0" marR="0" lvl="0" indent="0" algn="ctr" rtl="0">
              <a:spcBef>
                <a:spcPts val="0"/>
              </a:spcBef>
              <a:spcAft>
                <a:spcPts val="0"/>
              </a:spcAft>
              <a:buNone/>
            </a:pPr>
            <a:r>
              <a:rPr lang="es-US" sz="788" b="0" i="0" u="none" strike="noStrike" cap="none">
                <a:solidFill>
                  <a:srgbClr val="000000"/>
                </a:solidFill>
                <a:latin typeface="Arial"/>
                <a:ea typeface="Arial"/>
                <a:cs typeface="Arial"/>
                <a:sym typeface="Arial"/>
              </a:rPr>
              <a:t>células/</a:t>
            </a:r>
            <a:r>
              <a:rPr lang="es-US" sz="788" b="0" i="0" u="none" strike="noStrike" cap="none">
                <a:solidFill>
                  <a:srgbClr val="232323"/>
                </a:solidFill>
                <a:latin typeface="Arial"/>
                <a:ea typeface="Arial"/>
                <a:cs typeface="Arial"/>
                <a:sym typeface="Arial"/>
              </a:rPr>
              <a:t>mm</a:t>
            </a:r>
            <a:r>
              <a:rPr lang="es-US" sz="788" b="0" i="0" u="none" strike="noStrike" cap="none" baseline="30000">
                <a:solidFill>
                  <a:srgbClr val="232323"/>
                </a:solidFill>
                <a:latin typeface="Arial"/>
                <a:ea typeface="Arial"/>
                <a:cs typeface="Arial"/>
                <a:sym typeface="Arial"/>
              </a:rPr>
              <a:t>3</a:t>
            </a:r>
          </a:p>
        </p:txBody>
      </p:sp>
      <p:sp>
        <p:nvSpPr>
          <p:cNvPr id="492" name="Google Shape;492;p37"/>
          <p:cNvSpPr txBox="1"/>
          <p:nvPr/>
        </p:nvSpPr>
        <p:spPr>
          <a:xfrm>
            <a:off x="4100512" y="5143500"/>
            <a:ext cx="957263" cy="213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Arial"/>
                <a:ea typeface="Arial"/>
                <a:cs typeface="Arial"/>
                <a:sym typeface="Arial"/>
              </a:rPr>
              <a:t>20 %-40 %</a:t>
            </a:r>
          </a:p>
        </p:txBody>
      </p:sp>
      <p:sp>
        <p:nvSpPr>
          <p:cNvPr id="493" name="Google Shape;493;p37"/>
          <p:cNvSpPr txBox="1"/>
          <p:nvPr/>
        </p:nvSpPr>
        <p:spPr>
          <a:xfrm>
            <a:off x="304800" y="381000"/>
            <a:ext cx="37866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a:solidFill>
                  <a:schemeClr val="lt1"/>
                </a:solidFill>
                <a:latin typeface="Arial"/>
                <a:ea typeface="Arial"/>
                <a:cs typeface="Arial"/>
                <a:sym typeface="Arial"/>
              </a:rPr>
              <a:t>Cumplimiento, laboratorios y resistencia al medicamento</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8"/>
          <p:cNvSpPr txBox="1">
            <a:spLocks noGrp="1"/>
          </p:cNvSpPr>
          <p:nvPr>
            <p:ph type="title"/>
          </p:nvPr>
        </p:nvSpPr>
        <p:spPr>
          <a:xfrm>
            <a:off x="457200" y="66906"/>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2800"/>
              <a:buFont typeface="Arial"/>
              <a:buNone/>
            </a:pPr>
            <a:r>
              <a:rPr lang="es-US" b="1">
                <a:solidFill>
                  <a:schemeClr val="lt1"/>
                </a:solidFill>
              </a:rPr>
              <a:t>ACTIVIDAD DE ESCENARIO POSIBLE: CUMPLIMIENTO Y RESISTENCIA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288262"/>
            <a:ext cx="82296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2800"/>
              <a:buFont typeface="Arial"/>
              <a:buNone/>
            </a:pPr>
            <a:r>
              <a:rPr lang="es-US" b="1">
                <a:solidFill>
                  <a:srgbClr val="FFFFFF"/>
                </a:solidFill>
                <a:latin typeface="Arial"/>
                <a:ea typeface="Arial"/>
                <a:cs typeface="Arial"/>
                <a:sym typeface="Arial"/>
              </a:rPr>
              <a:t>CUMPLIMIENTO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472350" y="88949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¿Qué es el cumplimiento?</a:t>
            </a:r>
          </a:p>
        </p:txBody>
      </p:sp>
      <p:sp>
        <p:nvSpPr>
          <p:cNvPr id="152" name="Google Shape;152;p5"/>
          <p:cNvSpPr txBox="1">
            <a:spLocks noGrp="1"/>
          </p:cNvSpPr>
          <p:nvPr>
            <p:ph type="body" idx="1"/>
          </p:nvPr>
        </p:nvSpPr>
        <p:spPr>
          <a:xfrm>
            <a:off x="734544" y="1605083"/>
            <a:ext cx="7091643" cy="3840976"/>
          </a:xfrm>
          <a:prstGeom prst="rect">
            <a:avLst/>
          </a:prstGeom>
          <a:noFill/>
          <a:ln>
            <a:noFill/>
          </a:ln>
        </p:spPr>
        <p:txBody>
          <a:bodyPr spcFirstLastPara="1" wrap="square" lIns="91425" tIns="0" rIns="91425" bIns="0" anchor="t" anchorCtr="0">
            <a:normAutofit lnSpcReduction="10000"/>
          </a:bodyPr>
          <a:lstStyle/>
          <a:p>
            <a:pPr marL="342900" lvl="0" indent="-342900" algn="l" rtl="0">
              <a:spcBef>
                <a:spcPts val="0"/>
              </a:spcBef>
              <a:spcAft>
                <a:spcPts val="0"/>
              </a:spcAft>
              <a:buClr>
                <a:srgbClr val="C00000"/>
              </a:buClr>
              <a:buSzPts val="1600"/>
              <a:buChar char="▪"/>
            </a:pPr>
            <a:r>
              <a:rPr lang="es-US" sz="2000" dirty="0">
                <a:sym typeface="Arial"/>
              </a:rPr>
              <a:t>Cuán de cerca sigue un régimen de tratamiento prescrito</a:t>
            </a:r>
          </a:p>
          <a:p>
            <a:pPr marL="342900" lvl="0" indent="-342900" algn="l" rtl="0">
              <a:spcBef>
                <a:spcPts val="450"/>
              </a:spcBef>
              <a:spcAft>
                <a:spcPts val="0"/>
              </a:spcAft>
              <a:buClr>
                <a:srgbClr val="C00000"/>
              </a:buClr>
              <a:buSzPts val="1600"/>
              <a:buChar char="▪"/>
            </a:pPr>
            <a:r>
              <a:rPr lang="es-US" sz="2000" dirty="0">
                <a:sym typeface="Arial"/>
              </a:rPr>
              <a:t>Relación entre paciente y proveedor  </a:t>
            </a:r>
          </a:p>
          <a:p>
            <a:pPr marL="342900" lvl="0" indent="-342900" algn="l" rtl="0">
              <a:spcBef>
                <a:spcPts val="450"/>
              </a:spcBef>
              <a:spcAft>
                <a:spcPts val="0"/>
              </a:spcAft>
              <a:buClr>
                <a:srgbClr val="C00000"/>
              </a:buClr>
              <a:buSzPts val="1600"/>
              <a:buChar char="▪"/>
            </a:pPr>
            <a:r>
              <a:rPr lang="es-US" sz="2000" dirty="0">
                <a:sym typeface="Arial"/>
              </a:rPr>
              <a:t>Habilidad que se debe aprender</a:t>
            </a:r>
          </a:p>
          <a:p>
            <a:pPr marL="342900" lvl="0" indent="-342900" algn="l" rtl="0">
              <a:spcBef>
                <a:spcPts val="450"/>
              </a:spcBef>
              <a:spcAft>
                <a:spcPts val="0"/>
              </a:spcAft>
              <a:buClr>
                <a:srgbClr val="C00000"/>
              </a:buClr>
              <a:buSzPts val="1600"/>
              <a:buChar char="▪"/>
            </a:pPr>
            <a:r>
              <a:rPr lang="es-US" sz="2000" dirty="0">
                <a:sym typeface="Arial"/>
              </a:rPr>
              <a:t>Los clientes deben poder hacer lo siguiente para cumplir con el tratamiento:</a:t>
            </a:r>
          </a:p>
          <a:p>
            <a:pPr marL="742950" lvl="1" indent="-285750" algn="l" rtl="0">
              <a:spcBef>
                <a:spcPts val="0"/>
              </a:spcBef>
              <a:spcAft>
                <a:spcPts val="0"/>
              </a:spcAft>
              <a:buClr>
                <a:srgbClr val="C00000"/>
              </a:buClr>
              <a:buSzPts val="1600"/>
              <a:buChar char="▪"/>
            </a:pPr>
            <a:r>
              <a:rPr lang="es-US" sz="2000" dirty="0">
                <a:sym typeface="Arial"/>
              </a:rPr>
              <a:t>Comprender el régimen</a:t>
            </a:r>
          </a:p>
          <a:p>
            <a:pPr marL="1143000" lvl="2" indent="-228600" algn="l" rtl="0">
              <a:spcBef>
                <a:spcPts val="0"/>
              </a:spcBef>
              <a:spcAft>
                <a:spcPts val="0"/>
              </a:spcAft>
              <a:buClr>
                <a:srgbClr val="C00000"/>
              </a:buClr>
              <a:buSzPts val="1600"/>
              <a:buChar char="▪"/>
            </a:pPr>
            <a:r>
              <a:rPr lang="es-US" sz="2000" dirty="0">
                <a:sym typeface="Arial"/>
              </a:rPr>
              <a:t>Saber quién, qué, cuándo, dónde y por qué </a:t>
            </a:r>
            <a:br>
              <a:rPr lang="es-US" sz="2000" dirty="0">
                <a:sym typeface="Arial"/>
              </a:rPr>
            </a:br>
            <a:r>
              <a:rPr lang="es-US" sz="2000" dirty="0">
                <a:sym typeface="Arial"/>
              </a:rPr>
              <a:t>del tratamiento</a:t>
            </a:r>
          </a:p>
          <a:p>
            <a:pPr marL="742950" lvl="1" indent="-285750" algn="l" rtl="0">
              <a:spcBef>
                <a:spcPts val="0"/>
              </a:spcBef>
              <a:spcAft>
                <a:spcPts val="0"/>
              </a:spcAft>
              <a:buClr>
                <a:srgbClr val="C00000"/>
              </a:buClr>
              <a:buSzPts val="1600"/>
              <a:buChar char="▪"/>
            </a:pPr>
            <a:r>
              <a:rPr lang="es-US" sz="2000" dirty="0">
                <a:sym typeface="Arial"/>
              </a:rPr>
              <a:t>Creer que pueden cumplirlo</a:t>
            </a:r>
          </a:p>
          <a:p>
            <a:pPr marL="742950" lvl="1" indent="-285750" algn="l" rtl="0">
              <a:spcBef>
                <a:spcPts val="0"/>
              </a:spcBef>
              <a:spcAft>
                <a:spcPts val="0"/>
              </a:spcAft>
              <a:buClr>
                <a:srgbClr val="C00000"/>
              </a:buClr>
              <a:buSzPts val="1600"/>
              <a:buChar char="▪"/>
            </a:pPr>
            <a:r>
              <a:rPr lang="es-US" sz="2000" dirty="0">
                <a:sym typeface="Arial"/>
              </a:rPr>
              <a:t>Recordar que debe tomar los medicamentos</a:t>
            </a:r>
          </a:p>
          <a:p>
            <a:pPr marL="742950" lvl="1" indent="-285750" algn="l" rtl="0">
              <a:spcBef>
                <a:spcPts val="0"/>
              </a:spcBef>
              <a:spcAft>
                <a:spcPts val="0"/>
              </a:spcAft>
              <a:buClr>
                <a:srgbClr val="C00000"/>
              </a:buClr>
              <a:buSzPts val="1600"/>
              <a:buChar char="▪"/>
            </a:pPr>
            <a:r>
              <a:rPr lang="es-US" sz="2000" dirty="0">
                <a:sym typeface="Arial"/>
              </a:rPr>
              <a:t>Integrar los medicamentos en el estilo de vida actual</a:t>
            </a:r>
          </a:p>
          <a:p>
            <a:pPr marL="742950" lvl="1" indent="-285750" algn="l" rtl="0">
              <a:spcBef>
                <a:spcPts val="0"/>
              </a:spcBef>
              <a:spcAft>
                <a:spcPts val="0"/>
              </a:spcAft>
              <a:buClr>
                <a:srgbClr val="C00000"/>
              </a:buClr>
              <a:buSzPts val="1600"/>
              <a:buChar char="▪"/>
            </a:pPr>
            <a:r>
              <a:rPr lang="es-US" sz="2000" dirty="0">
                <a:sym typeface="Arial"/>
              </a:rPr>
              <a:t>Resolver problemas con los cambios en el horario </a:t>
            </a:r>
            <a:br>
              <a:rPr lang="es-US" sz="2000" dirty="0">
                <a:sym typeface="Arial"/>
              </a:rPr>
            </a:br>
            <a:r>
              <a:rPr lang="es-US" sz="2000" dirty="0">
                <a:sym typeface="Arial"/>
              </a:rPr>
              <a:t>y la rutina</a:t>
            </a:r>
          </a:p>
          <a:p>
            <a:pPr marL="342900" lvl="0" indent="-342900" algn="l" rtl="0">
              <a:spcBef>
                <a:spcPts val="0"/>
              </a:spcBef>
              <a:spcAft>
                <a:spcPts val="0"/>
              </a:spcAft>
              <a:buSzPts val="2400"/>
              <a:buFont typeface="Arial"/>
              <a:buNone/>
            </a:pPr>
            <a:endParaRPr b="1" dirty="0"/>
          </a:p>
        </p:txBody>
      </p:sp>
      <p:sp>
        <p:nvSpPr>
          <p:cNvPr id="153" name="Google Shape;153;p5"/>
          <p:cNvSpPr txBox="1"/>
          <p:nvPr/>
        </p:nvSpPr>
        <p:spPr>
          <a:xfrm>
            <a:off x="304799" y="381000"/>
            <a:ext cx="518160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6"/>
          <p:cNvSpPr txBox="1">
            <a:spLocks noGrp="1"/>
          </p:cNvSpPr>
          <p:nvPr>
            <p:ph type="title"/>
          </p:nvPr>
        </p:nvSpPr>
        <p:spPr>
          <a:xfrm>
            <a:off x="415535" y="750009"/>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latin typeface="Arial"/>
                <a:ea typeface="Arial"/>
                <a:cs typeface="Arial"/>
                <a:sym typeface="Arial"/>
              </a:rPr>
              <a:t>Factores que afectan el cumplimiento</a:t>
            </a:r>
          </a:p>
        </p:txBody>
      </p:sp>
      <p:grpSp>
        <p:nvGrpSpPr>
          <p:cNvPr id="160" name="Google Shape;160;p6"/>
          <p:cNvGrpSpPr/>
          <p:nvPr/>
        </p:nvGrpSpPr>
        <p:grpSpPr>
          <a:xfrm>
            <a:off x="1880837" y="1533501"/>
            <a:ext cx="5699553" cy="4070397"/>
            <a:chOff x="1371600" y="1524000"/>
            <a:chExt cx="6557850" cy="5181600"/>
          </a:xfrm>
        </p:grpSpPr>
        <p:sp>
          <p:nvSpPr>
            <p:cNvPr id="161" name="Google Shape;161;p6"/>
            <p:cNvSpPr/>
            <p:nvPr/>
          </p:nvSpPr>
          <p:spPr>
            <a:xfrm>
              <a:off x="1371600" y="1600200"/>
              <a:ext cx="2057400" cy="26670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2" name="Google Shape;162;p6"/>
            <p:cNvSpPr/>
            <p:nvPr/>
          </p:nvSpPr>
          <p:spPr>
            <a:xfrm>
              <a:off x="3314700" y="4038600"/>
              <a:ext cx="2057400" cy="2667000"/>
            </a:xfrm>
            <a:prstGeom prst="ellipse">
              <a:avLst/>
            </a:prstGeom>
            <a:solidFill>
              <a:schemeClr val="folHlink"/>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63" name="Google Shape;163;p6"/>
            <p:cNvSpPr/>
            <p:nvPr/>
          </p:nvSpPr>
          <p:spPr>
            <a:xfrm>
              <a:off x="5086350" y="1524000"/>
              <a:ext cx="2057400" cy="26670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64" name="Google Shape;164;p6" descr="MCj02975690000[1]"/>
            <p:cNvPicPr preferRelativeResize="0"/>
            <p:nvPr/>
          </p:nvPicPr>
          <p:blipFill rotWithShape="1">
            <a:blip r:embed="rId3">
              <a:alphaModFix/>
            </a:blip>
            <a:srcRect/>
            <a:stretch/>
          </p:blipFill>
          <p:spPr>
            <a:xfrm>
              <a:off x="5657850" y="1828800"/>
              <a:ext cx="845344" cy="1365251"/>
            </a:xfrm>
            <a:prstGeom prst="rect">
              <a:avLst/>
            </a:prstGeom>
            <a:noFill/>
            <a:ln>
              <a:noFill/>
            </a:ln>
          </p:spPr>
        </p:pic>
        <p:pic>
          <p:nvPicPr>
            <p:cNvPr id="165" name="Google Shape;165;p6" descr="MCj03907640000[1]"/>
            <p:cNvPicPr preferRelativeResize="0"/>
            <p:nvPr/>
          </p:nvPicPr>
          <p:blipFill rotWithShape="1">
            <a:blip r:embed="rId4">
              <a:alphaModFix/>
            </a:blip>
            <a:srcRect/>
            <a:stretch/>
          </p:blipFill>
          <p:spPr>
            <a:xfrm>
              <a:off x="3943350" y="4114801"/>
              <a:ext cx="729854" cy="1833563"/>
            </a:xfrm>
            <a:prstGeom prst="rect">
              <a:avLst/>
            </a:prstGeom>
            <a:noFill/>
            <a:ln>
              <a:noFill/>
            </a:ln>
          </p:spPr>
        </p:pic>
        <p:pic>
          <p:nvPicPr>
            <p:cNvPr id="166" name="Google Shape;166;p6" descr="MCj02934420000[1]"/>
            <p:cNvPicPr preferRelativeResize="0"/>
            <p:nvPr/>
          </p:nvPicPr>
          <p:blipFill rotWithShape="1">
            <a:blip r:embed="rId5">
              <a:alphaModFix/>
            </a:blip>
            <a:srcRect/>
            <a:stretch/>
          </p:blipFill>
          <p:spPr>
            <a:xfrm>
              <a:off x="2000250" y="1828800"/>
              <a:ext cx="800100" cy="1030288"/>
            </a:xfrm>
            <a:prstGeom prst="rect">
              <a:avLst/>
            </a:prstGeom>
            <a:noFill/>
            <a:ln>
              <a:noFill/>
            </a:ln>
          </p:spPr>
        </p:pic>
        <p:sp>
          <p:nvSpPr>
            <p:cNvPr id="167" name="Google Shape;167;p6"/>
            <p:cNvSpPr txBox="1"/>
            <p:nvPr/>
          </p:nvSpPr>
          <p:spPr>
            <a:xfrm>
              <a:off x="1485900" y="3048000"/>
              <a:ext cx="18288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Calibri"/>
                  <a:ea typeface="Calibri"/>
                  <a:cs typeface="Calibri"/>
                  <a:sym typeface="Calibri"/>
                </a:rPr>
                <a:t>Factores del régimen</a:t>
              </a:r>
            </a:p>
          </p:txBody>
        </p:sp>
        <p:sp>
          <p:nvSpPr>
            <p:cNvPr id="168" name="Google Shape;168;p6"/>
            <p:cNvSpPr txBox="1"/>
            <p:nvPr/>
          </p:nvSpPr>
          <p:spPr>
            <a:xfrm>
              <a:off x="5257798" y="3200401"/>
              <a:ext cx="17145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Calibri"/>
                  <a:ea typeface="Calibri"/>
                  <a:cs typeface="Calibri"/>
                  <a:sym typeface="Calibri"/>
                </a:rPr>
                <a:t>Factores clínicos</a:t>
              </a:r>
            </a:p>
          </p:txBody>
        </p:sp>
        <p:sp>
          <p:nvSpPr>
            <p:cNvPr id="169" name="Google Shape;169;p6"/>
            <p:cNvSpPr txBox="1"/>
            <p:nvPr/>
          </p:nvSpPr>
          <p:spPr>
            <a:xfrm>
              <a:off x="3600450" y="6019801"/>
              <a:ext cx="1485900"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Calibri"/>
                  <a:ea typeface="Calibri"/>
                  <a:cs typeface="Calibri"/>
                  <a:sym typeface="Calibri"/>
                </a:rPr>
                <a:t>Factores del cliente</a:t>
              </a:r>
            </a:p>
          </p:txBody>
        </p:sp>
        <p:sp>
          <p:nvSpPr>
            <p:cNvPr id="170" name="Google Shape;170;p6"/>
            <p:cNvSpPr/>
            <p:nvPr/>
          </p:nvSpPr>
          <p:spPr>
            <a:xfrm>
              <a:off x="251460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1" name="Google Shape;171;p6"/>
            <p:cNvSpPr/>
            <p:nvPr/>
          </p:nvSpPr>
          <p:spPr>
            <a:xfrm>
              <a:off x="3429000" y="16002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2" name="Google Shape;172;p6"/>
            <p:cNvSpPr/>
            <p:nvPr/>
          </p:nvSpPr>
          <p:spPr>
            <a:xfrm>
              <a:off x="3714750" y="2239963"/>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73" name="Google Shape;173;p6"/>
            <p:cNvSpPr/>
            <p:nvPr/>
          </p:nvSpPr>
          <p:spPr>
            <a:xfrm>
              <a:off x="1543050" y="4572000"/>
              <a:ext cx="628650" cy="609600"/>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cxnSp>
          <p:nvCxnSpPr>
            <p:cNvPr id="174" name="Google Shape;174;p6"/>
            <p:cNvCxnSpPr>
              <a:stCxn id="161" idx="3"/>
              <a:endCxn id="173" idx="0"/>
            </p:cNvCxnSpPr>
            <p:nvPr/>
          </p:nvCxnSpPr>
          <p:spPr>
            <a:xfrm>
              <a:off x="1672899" y="3876627"/>
              <a:ext cx="184200" cy="695400"/>
            </a:xfrm>
            <a:prstGeom prst="straightConnector1">
              <a:avLst/>
            </a:prstGeom>
            <a:noFill/>
            <a:ln w="15875" cap="flat" cmpd="sng">
              <a:solidFill>
                <a:schemeClr val="dk1"/>
              </a:solidFill>
              <a:prstDash val="solid"/>
              <a:round/>
              <a:headEnd type="none" w="med" len="med"/>
              <a:tailEnd type="none" w="med" len="med"/>
            </a:ln>
          </p:spPr>
        </p:cxnSp>
        <p:cxnSp>
          <p:nvCxnSpPr>
            <p:cNvPr id="175" name="Google Shape;175;p6"/>
            <p:cNvCxnSpPr>
              <a:stCxn id="161" idx="5"/>
              <a:endCxn id="170" idx="0"/>
            </p:cNvCxnSpPr>
            <p:nvPr/>
          </p:nvCxnSpPr>
          <p:spPr>
            <a:xfrm flipH="1">
              <a:off x="2828901" y="3876627"/>
              <a:ext cx="298800" cy="695400"/>
            </a:xfrm>
            <a:prstGeom prst="straightConnector1">
              <a:avLst/>
            </a:prstGeom>
            <a:noFill/>
            <a:ln w="15875" cap="flat" cmpd="sng">
              <a:solidFill>
                <a:schemeClr val="dk1"/>
              </a:solidFill>
              <a:prstDash val="solid"/>
              <a:round/>
              <a:headEnd type="none" w="med" len="med"/>
              <a:tailEnd type="none" w="med" len="med"/>
            </a:ln>
          </p:spPr>
        </p:cxnSp>
        <p:cxnSp>
          <p:nvCxnSpPr>
            <p:cNvPr id="176" name="Google Shape;176;p6"/>
            <p:cNvCxnSpPr>
              <a:stCxn id="161" idx="6"/>
              <a:endCxn id="172" idx="1"/>
            </p:cNvCxnSpPr>
            <p:nvPr/>
          </p:nvCxnSpPr>
          <p:spPr>
            <a:xfrm rot="10800000" flipH="1">
              <a:off x="3429000" y="2544900"/>
              <a:ext cx="285900" cy="388800"/>
            </a:xfrm>
            <a:prstGeom prst="straightConnector1">
              <a:avLst/>
            </a:prstGeom>
            <a:noFill/>
            <a:ln w="15875" cap="flat" cmpd="sng">
              <a:solidFill>
                <a:schemeClr val="dk1"/>
              </a:solidFill>
              <a:prstDash val="solid"/>
              <a:round/>
              <a:headEnd type="none" w="med" len="med"/>
              <a:tailEnd type="none" w="med" len="med"/>
            </a:ln>
          </p:spPr>
        </p:cxnSp>
        <p:cxnSp>
          <p:nvCxnSpPr>
            <p:cNvPr id="177" name="Google Shape;177;p6"/>
            <p:cNvCxnSpPr>
              <a:stCxn id="161" idx="7"/>
              <a:endCxn id="171" idx="1"/>
            </p:cNvCxnSpPr>
            <p:nvPr/>
          </p:nvCxnSpPr>
          <p:spPr>
            <a:xfrm rot="10800000" flipH="1">
              <a:off x="3127701" y="1904973"/>
              <a:ext cx="301200" cy="85800"/>
            </a:xfrm>
            <a:prstGeom prst="straightConnector1">
              <a:avLst/>
            </a:prstGeom>
            <a:noFill/>
            <a:ln w="15875" cap="flat" cmpd="sng">
              <a:solidFill>
                <a:schemeClr val="dk1"/>
              </a:solidFill>
              <a:prstDash val="solid"/>
              <a:round/>
              <a:headEnd type="none" w="med" len="med"/>
              <a:tailEnd type="none" w="med" len="med"/>
            </a:ln>
          </p:spPr>
        </p:cxnSp>
        <p:sp>
          <p:nvSpPr>
            <p:cNvPr id="178" name="Google Shape;178;p6"/>
            <p:cNvSpPr txBox="1"/>
            <p:nvPr/>
          </p:nvSpPr>
          <p:spPr>
            <a:xfrm>
              <a:off x="3405784" y="1742303"/>
              <a:ext cx="701279" cy="429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563" b="0" i="0" u="none" strike="noStrike" cap="none">
                  <a:solidFill>
                    <a:srgbClr val="000000"/>
                  </a:solidFill>
                  <a:latin typeface="Calibri"/>
                  <a:ea typeface="Calibri"/>
                  <a:cs typeface="Calibri"/>
                  <a:sym typeface="Calibri"/>
                </a:rPr>
                <a:t>Complejidad</a:t>
              </a:r>
            </a:p>
          </p:txBody>
        </p:sp>
        <p:pic>
          <p:nvPicPr>
            <p:cNvPr id="179" name="Google Shape;179;p6" descr="MCj04315520000[1]"/>
            <p:cNvPicPr preferRelativeResize="0"/>
            <p:nvPr/>
          </p:nvPicPr>
          <p:blipFill rotWithShape="1">
            <a:blip r:embed="rId6">
              <a:alphaModFix/>
            </a:blip>
            <a:srcRect/>
            <a:stretch/>
          </p:blipFill>
          <p:spPr>
            <a:xfrm>
              <a:off x="3771900" y="2362200"/>
              <a:ext cx="285750" cy="381000"/>
            </a:xfrm>
            <a:prstGeom prst="rect">
              <a:avLst/>
            </a:prstGeom>
            <a:noFill/>
            <a:ln>
              <a:noFill/>
            </a:ln>
          </p:spPr>
        </p:pic>
        <p:pic>
          <p:nvPicPr>
            <p:cNvPr id="180" name="Google Shape;180;p6" descr="MCj04315520000[1]"/>
            <p:cNvPicPr preferRelativeResize="0"/>
            <p:nvPr/>
          </p:nvPicPr>
          <p:blipFill rotWithShape="1">
            <a:blip r:embed="rId6">
              <a:alphaModFix/>
            </a:blip>
            <a:srcRect/>
            <a:stretch/>
          </p:blipFill>
          <p:spPr>
            <a:xfrm>
              <a:off x="3943350" y="2362200"/>
              <a:ext cx="285750" cy="381000"/>
            </a:xfrm>
            <a:prstGeom prst="rect">
              <a:avLst/>
            </a:prstGeom>
            <a:noFill/>
            <a:ln>
              <a:noFill/>
            </a:ln>
          </p:spPr>
        </p:pic>
        <p:sp>
          <p:nvSpPr>
            <p:cNvPr id="181" name="Google Shape;181;p6"/>
            <p:cNvSpPr txBox="1"/>
            <p:nvPr/>
          </p:nvSpPr>
          <p:spPr>
            <a:xfrm>
              <a:off x="1543050" y="4724401"/>
              <a:ext cx="628649" cy="5702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563" b="0" i="0" u="none" strike="noStrike" cap="none">
                  <a:solidFill>
                    <a:srgbClr val="000000"/>
                  </a:solidFill>
                  <a:latin typeface="Calibri"/>
                  <a:ea typeface="Calibri"/>
                  <a:cs typeface="Calibri"/>
                  <a:sym typeface="Calibri"/>
                </a:rPr>
                <a:t>Resistencia viral</a:t>
              </a:r>
            </a:p>
          </p:txBody>
        </p:sp>
        <p:cxnSp>
          <p:nvCxnSpPr>
            <p:cNvPr id="182" name="Google Shape;182;p6"/>
            <p:cNvCxnSpPr>
              <a:cxnSpLocks/>
              <a:stCxn id="183" idx="3"/>
              <a:endCxn id="162" idx="1"/>
            </p:cNvCxnSpPr>
            <p:nvPr/>
          </p:nvCxnSpPr>
          <p:spPr>
            <a:xfrm flipV="1">
              <a:off x="3198099" y="4429173"/>
              <a:ext cx="417900" cy="443186"/>
            </a:xfrm>
            <a:prstGeom prst="straightConnector1">
              <a:avLst/>
            </a:prstGeom>
            <a:noFill/>
            <a:ln w="15875" cap="flat" cmpd="sng">
              <a:solidFill>
                <a:schemeClr val="dk1"/>
              </a:solidFill>
              <a:prstDash val="solid"/>
              <a:round/>
              <a:headEnd type="none" w="med" len="med"/>
              <a:tailEnd type="none" w="med" len="med"/>
            </a:ln>
          </p:spPr>
        </p:cxnSp>
        <p:sp>
          <p:nvSpPr>
            <p:cNvPr id="184" name="Google Shape;184;p6"/>
            <p:cNvSpPr/>
            <p:nvPr/>
          </p:nvSpPr>
          <p:spPr>
            <a:xfrm>
              <a:off x="2457450" y="54102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5" name="Google Shape;185;p6"/>
            <p:cNvSpPr/>
            <p:nvPr/>
          </p:nvSpPr>
          <p:spPr>
            <a:xfrm>
              <a:off x="2857500" y="6096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6" name="Google Shape;186;p6"/>
            <p:cNvSpPr/>
            <p:nvPr/>
          </p:nvSpPr>
          <p:spPr>
            <a:xfrm>
              <a:off x="5257800" y="60198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7" name="Google Shape;187;p6"/>
            <p:cNvSpPr/>
            <p:nvPr/>
          </p:nvSpPr>
          <p:spPr>
            <a:xfrm>
              <a:off x="5715000" y="5181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8" name="Google Shape;188;p6"/>
            <p:cNvSpPr/>
            <p:nvPr/>
          </p:nvSpPr>
          <p:spPr>
            <a:xfrm>
              <a:off x="3714750" y="32766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189" name="Google Shape;189;p6"/>
            <p:cNvSpPr/>
            <p:nvPr/>
          </p:nvSpPr>
          <p:spPr>
            <a:xfrm>
              <a:off x="4514850" y="3429000"/>
              <a:ext cx="628650" cy="609600"/>
            </a:xfrm>
            <a:prstGeom prst="rect">
              <a:avLst/>
            </a:prstGeom>
            <a:solidFill>
              <a:schemeClr val="folHlink"/>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pic>
          <p:nvPicPr>
            <p:cNvPr id="190" name="Google Shape;190;p6" descr="MCj04248300000[1]"/>
            <p:cNvPicPr preferRelativeResize="0"/>
            <p:nvPr/>
          </p:nvPicPr>
          <p:blipFill rotWithShape="1">
            <a:blip r:embed="rId7">
              <a:alphaModFix/>
            </a:blip>
            <a:srcRect/>
            <a:stretch/>
          </p:blipFill>
          <p:spPr>
            <a:xfrm>
              <a:off x="2971801" y="6172201"/>
              <a:ext cx="404813" cy="477839"/>
            </a:xfrm>
            <a:prstGeom prst="rect">
              <a:avLst/>
            </a:prstGeom>
            <a:noFill/>
            <a:ln>
              <a:noFill/>
            </a:ln>
          </p:spPr>
        </p:pic>
        <p:sp>
          <p:nvSpPr>
            <p:cNvPr id="191" name="Google Shape;191;p6"/>
            <p:cNvSpPr txBox="1"/>
            <p:nvPr/>
          </p:nvSpPr>
          <p:spPr>
            <a:xfrm>
              <a:off x="4473286" y="3621531"/>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563" b="0" i="0" u="none" strike="noStrike" cap="none">
                  <a:solidFill>
                    <a:srgbClr val="000000"/>
                  </a:solidFill>
                  <a:latin typeface="Calibri"/>
                  <a:ea typeface="Calibri"/>
                  <a:cs typeface="Calibri"/>
                  <a:sym typeface="Calibri"/>
                </a:rPr>
                <a:t>Conocimiento</a:t>
              </a:r>
            </a:p>
          </p:txBody>
        </p:sp>
        <p:sp>
          <p:nvSpPr>
            <p:cNvPr id="192" name="Google Shape;192;p6"/>
            <p:cNvSpPr txBox="1"/>
            <p:nvPr/>
          </p:nvSpPr>
          <p:spPr>
            <a:xfrm>
              <a:off x="3714750" y="3352802"/>
              <a:ext cx="62864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563" b="0" i="0" u="none" strike="noStrike" cap="none">
                  <a:solidFill>
                    <a:srgbClr val="000000"/>
                  </a:solidFill>
                  <a:latin typeface="Calibri"/>
                  <a:ea typeface="Calibri"/>
                  <a:cs typeface="Calibri"/>
                  <a:sym typeface="Calibri"/>
                </a:rPr>
                <a:t>Enfermedad mental</a:t>
              </a:r>
            </a:p>
          </p:txBody>
        </p:sp>
        <p:pic>
          <p:nvPicPr>
            <p:cNvPr id="193" name="Google Shape;193;p6" descr="MCj02909420000[1]"/>
            <p:cNvPicPr preferRelativeResize="0"/>
            <p:nvPr/>
          </p:nvPicPr>
          <p:blipFill rotWithShape="1">
            <a:blip r:embed="rId8">
              <a:alphaModFix/>
            </a:blip>
            <a:srcRect/>
            <a:stretch/>
          </p:blipFill>
          <p:spPr>
            <a:xfrm>
              <a:off x="5886451" y="5257800"/>
              <a:ext cx="264319" cy="457200"/>
            </a:xfrm>
            <a:prstGeom prst="rect">
              <a:avLst/>
            </a:prstGeom>
            <a:noFill/>
            <a:ln>
              <a:noFill/>
            </a:ln>
          </p:spPr>
        </p:pic>
        <p:sp>
          <p:nvSpPr>
            <p:cNvPr id="194" name="Google Shape;194;p6"/>
            <p:cNvSpPr txBox="1"/>
            <p:nvPr/>
          </p:nvSpPr>
          <p:spPr>
            <a:xfrm>
              <a:off x="5257798" y="6172200"/>
              <a:ext cx="628649" cy="3458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788" b="0" i="0" u="none" strike="noStrike" cap="none">
                  <a:solidFill>
                    <a:srgbClr val="000000"/>
                  </a:solidFill>
                  <a:latin typeface="Calibri"/>
                  <a:ea typeface="Calibri"/>
                  <a:cs typeface="Calibri"/>
                  <a:sym typeface="Calibri"/>
                </a:rPr>
                <a:t>Temor</a:t>
              </a:r>
            </a:p>
          </p:txBody>
        </p:sp>
        <p:pic>
          <p:nvPicPr>
            <p:cNvPr id="195" name="Google Shape;195;p6" descr="MCj04244420000[1]"/>
            <p:cNvPicPr preferRelativeResize="0"/>
            <p:nvPr/>
          </p:nvPicPr>
          <p:blipFill rotWithShape="1">
            <a:blip r:embed="rId9">
              <a:alphaModFix/>
            </a:blip>
            <a:srcRect/>
            <a:stretch/>
          </p:blipFill>
          <p:spPr>
            <a:xfrm>
              <a:off x="2571750" y="5410200"/>
              <a:ext cx="338138" cy="533400"/>
            </a:xfrm>
            <a:prstGeom prst="rect">
              <a:avLst/>
            </a:prstGeom>
            <a:noFill/>
            <a:ln>
              <a:noFill/>
            </a:ln>
          </p:spPr>
        </p:pic>
        <p:cxnSp>
          <p:nvCxnSpPr>
            <p:cNvPr id="196" name="Google Shape;196;p6"/>
            <p:cNvCxnSpPr>
              <a:stCxn id="185" idx="0"/>
              <a:endCxn id="162" idx="2"/>
            </p:cNvCxnSpPr>
            <p:nvPr/>
          </p:nvCxnSpPr>
          <p:spPr>
            <a:xfrm rot="10800000" flipH="1">
              <a:off x="3171825" y="5371800"/>
              <a:ext cx="142800" cy="724200"/>
            </a:xfrm>
            <a:prstGeom prst="straightConnector1">
              <a:avLst/>
            </a:prstGeom>
            <a:noFill/>
            <a:ln w="15875" cap="flat" cmpd="sng">
              <a:solidFill>
                <a:schemeClr val="dk1"/>
              </a:solidFill>
              <a:prstDash val="solid"/>
              <a:round/>
              <a:headEnd type="none" w="med" len="med"/>
              <a:tailEnd type="none" w="med" len="med"/>
            </a:ln>
          </p:spPr>
        </p:cxnSp>
        <p:cxnSp>
          <p:nvCxnSpPr>
            <p:cNvPr id="197" name="Google Shape;197;p6"/>
            <p:cNvCxnSpPr>
              <a:stCxn id="188" idx="2"/>
              <a:endCxn id="162" idx="0"/>
            </p:cNvCxnSpPr>
            <p:nvPr/>
          </p:nvCxnSpPr>
          <p:spPr>
            <a:xfrm>
              <a:off x="4029075" y="3886200"/>
              <a:ext cx="314400" cy="152400"/>
            </a:xfrm>
            <a:prstGeom prst="straightConnector1">
              <a:avLst/>
            </a:prstGeom>
            <a:noFill/>
            <a:ln w="15875" cap="flat" cmpd="sng">
              <a:solidFill>
                <a:schemeClr val="dk1"/>
              </a:solidFill>
              <a:prstDash val="solid"/>
              <a:round/>
              <a:headEnd type="none" w="med" len="med"/>
              <a:tailEnd type="none" w="med" len="med"/>
            </a:ln>
          </p:spPr>
        </p:cxnSp>
        <p:cxnSp>
          <p:nvCxnSpPr>
            <p:cNvPr id="198" name="Google Shape;198;p6"/>
            <p:cNvCxnSpPr>
              <a:stCxn id="189" idx="2"/>
              <a:endCxn id="162" idx="7"/>
            </p:cNvCxnSpPr>
            <p:nvPr/>
          </p:nvCxnSpPr>
          <p:spPr>
            <a:xfrm>
              <a:off x="4829175" y="4038600"/>
              <a:ext cx="241500" cy="390600"/>
            </a:xfrm>
            <a:prstGeom prst="straightConnector1">
              <a:avLst/>
            </a:prstGeom>
            <a:noFill/>
            <a:ln w="15875" cap="flat" cmpd="sng">
              <a:solidFill>
                <a:schemeClr val="dk1"/>
              </a:solidFill>
              <a:prstDash val="solid"/>
              <a:round/>
              <a:headEnd type="none" w="med" len="med"/>
              <a:tailEnd type="none" w="med" len="med"/>
            </a:ln>
          </p:spPr>
        </p:cxnSp>
        <p:cxnSp>
          <p:nvCxnSpPr>
            <p:cNvPr id="199" name="Google Shape;199;p6"/>
            <p:cNvCxnSpPr>
              <a:stCxn id="191" idx="3"/>
              <a:endCxn id="163" idx="3"/>
            </p:cNvCxnSpPr>
            <p:nvPr/>
          </p:nvCxnSpPr>
          <p:spPr>
            <a:xfrm rot="10800000" flipH="1">
              <a:off x="5159085" y="3800229"/>
              <a:ext cx="228600" cy="36300"/>
            </a:xfrm>
            <a:prstGeom prst="straightConnector1">
              <a:avLst/>
            </a:prstGeom>
            <a:noFill/>
            <a:ln w="15875" cap="flat" cmpd="sng">
              <a:solidFill>
                <a:schemeClr val="dk1"/>
              </a:solidFill>
              <a:prstDash val="solid"/>
              <a:round/>
              <a:headEnd type="none" w="med" len="med"/>
              <a:tailEnd type="none" w="med" len="med"/>
            </a:ln>
          </p:spPr>
        </p:cxnSp>
        <p:cxnSp>
          <p:nvCxnSpPr>
            <p:cNvPr id="200" name="Google Shape;200;p6"/>
            <p:cNvCxnSpPr>
              <a:stCxn id="187" idx="1"/>
              <a:endCxn id="162" idx="6"/>
            </p:cNvCxnSpPr>
            <p:nvPr/>
          </p:nvCxnSpPr>
          <p:spPr>
            <a:xfrm rot="10800000">
              <a:off x="5372100" y="5372100"/>
              <a:ext cx="342900" cy="114300"/>
            </a:xfrm>
            <a:prstGeom prst="straightConnector1">
              <a:avLst/>
            </a:prstGeom>
            <a:noFill/>
            <a:ln w="15875" cap="flat" cmpd="sng">
              <a:solidFill>
                <a:schemeClr val="dk1"/>
              </a:solidFill>
              <a:prstDash val="solid"/>
              <a:round/>
              <a:headEnd type="none" w="med" len="med"/>
              <a:tailEnd type="none" w="med" len="med"/>
            </a:ln>
          </p:spPr>
        </p:cxnSp>
        <p:cxnSp>
          <p:nvCxnSpPr>
            <p:cNvPr id="201" name="Google Shape;201;p6"/>
            <p:cNvCxnSpPr>
              <a:stCxn id="194" idx="1"/>
              <a:endCxn id="162" idx="5"/>
            </p:cNvCxnSpPr>
            <p:nvPr/>
          </p:nvCxnSpPr>
          <p:spPr>
            <a:xfrm rot="10800000">
              <a:off x="5070598" y="6314802"/>
              <a:ext cx="187200" cy="30300"/>
            </a:xfrm>
            <a:prstGeom prst="straightConnector1">
              <a:avLst/>
            </a:prstGeom>
            <a:noFill/>
            <a:ln w="15875" cap="flat" cmpd="sng">
              <a:solidFill>
                <a:schemeClr val="dk1"/>
              </a:solidFill>
              <a:prstDash val="solid"/>
              <a:round/>
              <a:headEnd type="none" w="med" len="med"/>
              <a:tailEnd type="none" w="med" len="med"/>
            </a:ln>
          </p:spPr>
        </p:cxnSp>
        <p:cxnSp>
          <p:nvCxnSpPr>
            <p:cNvPr id="202" name="Google Shape;202;p6"/>
            <p:cNvCxnSpPr>
              <a:stCxn id="186" idx="0"/>
              <a:endCxn id="163" idx="3"/>
            </p:cNvCxnSpPr>
            <p:nvPr/>
          </p:nvCxnSpPr>
          <p:spPr>
            <a:xfrm rot="10800000">
              <a:off x="5387925" y="3800700"/>
              <a:ext cx="184200" cy="2219100"/>
            </a:xfrm>
            <a:prstGeom prst="straightConnector1">
              <a:avLst/>
            </a:prstGeom>
            <a:noFill/>
            <a:ln w="15875" cap="flat" cmpd="sng">
              <a:solidFill>
                <a:schemeClr val="dk1"/>
              </a:solidFill>
              <a:prstDash val="solid"/>
              <a:round/>
              <a:headEnd type="none" w="med" len="med"/>
              <a:tailEnd type="none" w="med" len="med"/>
            </a:ln>
          </p:spPr>
        </p:cxnSp>
        <p:cxnSp>
          <p:nvCxnSpPr>
            <p:cNvPr id="203" name="Google Shape;203;p6"/>
            <p:cNvCxnSpPr>
              <a:stCxn id="178" idx="3"/>
              <a:endCxn id="189" idx="0"/>
            </p:cNvCxnSpPr>
            <p:nvPr/>
          </p:nvCxnSpPr>
          <p:spPr>
            <a:xfrm>
              <a:off x="4107063" y="1957301"/>
              <a:ext cx="722100" cy="1471800"/>
            </a:xfrm>
            <a:prstGeom prst="straightConnector1">
              <a:avLst/>
            </a:prstGeom>
            <a:noFill/>
            <a:ln w="15875" cap="flat" cmpd="sng">
              <a:solidFill>
                <a:schemeClr val="dk1"/>
              </a:solidFill>
              <a:prstDash val="solid"/>
              <a:round/>
              <a:headEnd type="none" w="med" len="med"/>
              <a:tailEnd type="none" w="med" len="med"/>
            </a:ln>
          </p:spPr>
        </p:cxnSp>
        <p:cxnSp>
          <p:nvCxnSpPr>
            <p:cNvPr id="204" name="Google Shape;204;p6"/>
            <p:cNvCxnSpPr>
              <a:stCxn id="170" idx="2"/>
            </p:cNvCxnSpPr>
            <p:nvPr/>
          </p:nvCxnSpPr>
          <p:spPr>
            <a:xfrm flipH="1">
              <a:off x="2741025" y="5181600"/>
              <a:ext cx="87900" cy="228900"/>
            </a:xfrm>
            <a:prstGeom prst="straightConnector1">
              <a:avLst/>
            </a:prstGeom>
            <a:noFill/>
            <a:ln w="9525" cap="flat" cmpd="sng">
              <a:solidFill>
                <a:schemeClr val="dk1"/>
              </a:solidFill>
              <a:prstDash val="solid"/>
              <a:round/>
              <a:headEnd type="none" w="med" len="med"/>
              <a:tailEnd type="none" w="med" len="med"/>
            </a:ln>
          </p:spPr>
        </p:cxnSp>
        <p:cxnSp>
          <p:nvCxnSpPr>
            <p:cNvPr id="205" name="Google Shape;205;p6"/>
            <p:cNvCxnSpPr>
              <a:endCxn id="161" idx="3"/>
            </p:cNvCxnSpPr>
            <p:nvPr/>
          </p:nvCxnSpPr>
          <p:spPr>
            <a:xfrm rot="10800000">
              <a:off x="1672899" y="3876627"/>
              <a:ext cx="1068000" cy="1533600"/>
            </a:xfrm>
            <a:prstGeom prst="straightConnector1">
              <a:avLst/>
            </a:prstGeom>
            <a:noFill/>
            <a:ln w="15875" cap="flat" cmpd="sng">
              <a:solidFill>
                <a:schemeClr val="dk1"/>
              </a:solidFill>
              <a:prstDash val="solid"/>
              <a:round/>
              <a:headEnd type="none" w="med" len="med"/>
              <a:tailEnd type="none" w="med" len="med"/>
            </a:ln>
          </p:spPr>
        </p:cxnSp>
        <p:sp>
          <p:nvSpPr>
            <p:cNvPr id="206" name="Google Shape;206;p6"/>
            <p:cNvSpPr/>
            <p:nvPr/>
          </p:nvSpPr>
          <p:spPr>
            <a:xfrm>
              <a:off x="4400550" y="1752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7" name="Google Shape;207;p6"/>
            <p:cNvSpPr/>
            <p:nvPr/>
          </p:nvSpPr>
          <p:spPr>
            <a:xfrm>
              <a:off x="7200900" y="16764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8" name="Google Shape;208;p6"/>
            <p:cNvSpPr/>
            <p:nvPr/>
          </p:nvSpPr>
          <p:spPr>
            <a:xfrm>
              <a:off x="7200900" y="33528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09" name="Google Shape;209;p6"/>
            <p:cNvSpPr/>
            <p:nvPr/>
          </p:nvSpPr>
          <p:spPr>
            <a:xfrm>
              <a:off x="5772150" y="4419600"/>
              <a:ext cx="628650" cy="60960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788" b="0" i="0" u="none" strike="noStrike" cap="none">
                <a:solidFill>
                  <a:srgbClr val="000000"/>
                </a:solidFill>
                <a:latin typeface="Calibri"/>
                <a:ea typeface="Calibri"/>
                <a:cs typeface="Calibri"/>
                <a:sym typeface="Calibri"/>
              </a:endParaRPr>
            </a:p>
          </p:txBody>
        </p:sp>
        <p:sp>
          <p:nvSpPr>
            <p:cNvPr id="210" name="Google Shape;210;p6"/>
            <p:cNvSpPr txBox="1"/>
            <p:nvPr/>
          </p:nvSpPr>
          <p:spPr>
            <a:xfrm>
              <a:off x="5729849" y="4600535"/>
              <a:ext cx="701350" cy="401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506" b="0" i="0" u="none" strike="noStrike" cap="none">
                  <a:solidFill>
                    <a:srgbClr val="000000"/>
                  </a:solidFill>
                  <a:latin typeface="Calibri"/>
                  <a:ea typeface="Calibri"/>
                  <a:cs typeface="Calibri"/>
                  <a:sym typeface="Calibri"/>
                </a:rPr>
                <a:t>Constancia</a:t>
              </a:r>
            </a:p>
          </p:txBody>
        </p:sp>
        <p:sp>
          <p:nvSpPr>
            <p:cNvPr id="211" name="Google Shape;211;p6"/>
            <p:cNvSpPr txBox="1"/>
            <p:nvPr/>
          </p:nvSpPr>
          <p:spPr>
            <a:xfrm>
              <a:off x="7101000" y="3524582"/>
              <a:ext cx="828450" cy="2937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900" b="0" i="0" u="none" strike="noStrike" cap="none" dirty="0">
                  <a:solidFill>
                    <a:srgbClr val="000000"/>
                  </a:solidFill>
                  <a:latin typeface="Calibri"/>
                  <a:ea typeface="Calibri"/>
                  <a:cs typeface="Calibri"/>
                  <a:sym typeface="Calibri"/>
                </a:rPr>
                <a:t>Confianza</a:t>
              </a:r>
            </a:p>
          </p:txBody>
        </p:sp>
        <p:sp>
          <p:nvSpPr>
            <p:cNvPr id="212" name="Google Shape;212;p6"/>
            <p:cNvSpPr txBox="1"/>
            <p:nvPr/>
          </p:nvSpPr>
          <p:spPr>
            <a:xfrm>
              <a:off x="7172326" y="1852226"/>
              <a:ext cx="685799" cy="429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US" sz="563" b="0" i="0" u="none" strike="noStrike" cap="none">
                  <a:solidFill>
                    <a:srgbClr val="000000"/>
                  </a:solidFill>
                  <a:latin typeface="Calibri"/>
                  <a:ea typeface="Calibri"/>
                  <a:cs typeface="Calibri"/>
                  <a:sym typeface="Calibri"/>
                </a:rPr>
                <a:t>Conocimiento</a:t>
              </a:r>
            </a:p>
          </p:txBody>
        </p:sp>
        <p:pic>
          <p:nvPicPr>
            <p:cNvPr id="213" name="Google Shape;213;p6" descr="MCPE02947_0000[1]"/>
            <p:cNvPicPr preferRelativeResize="0"/>
            <p:nvPr/>
          </p:nvPicPr>
          <p:blipFill rotWithShape="1">
            <a:blip r:embed="rId10">
              <a:alphaModFix/>
            </a:blip>
            <a:srcRect/>
            <a:stretch/>
          </p:blipFill>
          <p:spPr>
            <a:xfrm>
              <a:off x="4572001" y="1828800"/>
              <a:ext cx="365522" cy="515939"/>
            </a:xfrm>
            <a:prstGeom prst="rect">
              <a:avLst/>
            </a:prstGeom>
            <a:noFill/>
            <a:ln>
              <a:noFill/>
            </a:ln>
          </p:spPr>
        </p:pic>
        <p:cxnSp>
          <p:nvCxnSpPr>
            <p:cNvPr id="214" name="Google Shape;214;p6"/>
            <p:cNvCxnSpPr>
              <a:stCxn id="206" idx="3"/>
              <a:endCxn id="163" idx="1"/>
            </p:cNvCxnSpPr>
            <p:nvPr/>
          </p:nvCxnSpPr>
          <p:spPr>
            <a:xfrm rot="10800000" flipH="1">
              <a:off x="5029200" y="1914600"/>
              <a:ext cx="358200" cy="142800"/>
            </a:xfrm>
            <a:prstGeom prst="straightConnector1">
              <a:avLst/>
            </a:prstGeom>
            <a:noFill/>
            <a:ln w="15875" cap="flat" cmpd="sng">
              <a:solidFill>
                <a:schemeClr val="dk1"/>
              </a:solidFill>
              <a:prstDash val="solid"/>
              <a:round/>
              <a:headEnd type="none" w="med" len="med"/>
              <a:tailEnd type="none" w="med" len="med"/>
            </a:ln>
          </p:spPr>
        </p:cxnSp>
        <p:cxnSp>
          <p:nvCxnSpPr>
            <p:cNvPr id="215" name="Google Shape;215;p6"/>
            <p:cNvCxnSpPr>
              <a:stCxn id="212" idx="1"/>
              <a:endCxn id="163" idx="7"/>
            </p:cNvCxnSpPr>
            <p:nvPr/>
          </p:nvCxnSpPr>
          <p:spPr>
            <a:xfrm rot="10800000">
              <a:off x="6842326" y="1914524"/>
              <a:ext cx="330000" cy="152700"/>
            </a:xfrm>
            <a:prstGeom prst="straightConnector1">
              <a:avLst/>
            </a:prstGeom>
            <a:noFill/>
            <a:ln w="15875" cap="flat" cmpd="sng">
              <a:solidFill>
                <a:schemeClr val="dk1"/>
              </a:solidFill>
              <a:prstDash val="solid"/>
              <a:round/>
              <a:headEnd type="none" w="med" len="med"/>
              <a:tailEnd type="none" w="med" len="med"/>
            </a:ln>
          </p:spPr>
        </p:cxnSp>
        <p:cxnSp>
          <p:nvCxnSpPr>
            <p:cNvPr id="216" name="Google Shape;216;p6"/>
            <p:cNvCxnSpPr>
              <a:cxnSpLocks/>
              <a:stCxn id="211" idx="1"/>
              <a:endCxn id="163" idx="5"/>
            </p:cNvCxnSpPr>
            <p:nvPr/>
          </p:nvCxnSpPr>
          <p:spPr>
            <a:xfrm flipH="1">
              <a:off x="6842451" y="3671481"/>
              <a:ext cx="258549" cy="128946"/>
            </a:xfrm>
            <a:prstGeom prst="straightConnector1">
              <a:avLst/>
            </a:prstGeom>
            <a:noFill/>
            <a:ln w="15875" cap="flat" cmpd="sng">
              <a:solidFill>
                <a:schemeClr val="dk1"/>
              </a:solidFill>
              <a:prstDash val="solid"/>
              <a:round/>
              <a:headEnd type="none" w="med" len="med"/>
              <a:tailEnd type="none" w="med" len="med"/>
            </a:ln>
          </p:spPr>
        </p:cxnSp>
        <p:cxnSp>
          <p:nvCxnSpPr>
            <p:cNvPr id="217" name="Google Shape;217;p6"/>
            <p:cNvCxnSpPr>
              <a:stCxn id="209" idx="0"/>
              <a:endCxn id="163" idx="4"/>
            </p:cNvCxnSpPr>
            <p:nvPr/>
          </p:nvCxnSpPr>
          <p:spPr>
            <a:xfrm rot="10800000" flipH="1">
              <a:off x="6086475" y="4190700"/>
              <a:ext cx="28500" cy="228900"/>
            </a:xfrm>
            <a:prstGeom prst="straightConnector1">
              <a:avLst/>
            </a:prstGeom>
            <a:noFill/>
            <a:ln w="15875" cap="flat" cmpd="sng">
              <a:solidFill>
                <a:schemeClr val="dk1"/>
              </a:solidFill>
              <a:prstDash val="solid"/>
              <a:round/>
              <a:headEnd type="none" w="med" len="med"/>
              <a:tailEnd type="none" w="med" len="med"/>
            </a:ln>
          </p:spPr>
        </p:cxnSp>
        <p:cxnSp>
          <p:nvCxnSpPr>
            <p:cNvPr id="218" name="Google Shape;218;p6"/>
            <p:cNvCxnSpPr>
              <a:stCxn id="208" idx="2"/>
              <a:endCxn id="194" idx="3"/>
            </p:cNvCxnSpPr>
            <p:nvPr/>
          </p:nvCxnSpPr>
          <p:spPr>
            <a:xfrm flipH="1">
              <a:off x="5886225" y="3962400"/>
              <a:ext cx="1629000" cy="2382600"/>
            </a:xfrm>
            <a:prstGeom prst="straightConnector1">
              <a:avLst/>
            </a:prstGeom>
            <a:noFill/>
            <a:ln w="15875" cap="flat" cmpd="sng">
              <a:solidFill>
                <a:schemeClr val="dk1"/>
              </a:solidFill>
              <a:prstDash val="solid"/>
              <a:round/>
              <a:headEnd type="none" w="med" len="med"/>
              <a:tailEnd type="none" w="med" len="med"/>
            </a:ln>
          </p:spPr>
        </p:cxnSp>
        <p:sp>
          <p:nvSpPr>
            <p:cNvPr id="183" name="Google Shape;183;p6"/>
            <p:cNvSpPr txBox="1"/>
            <p:nvPr/>
          </p:nvSpPr>
          <p:spPr>
            <a:xfrm>
              <a:off x="2514599" y="4648203"/>
              <a:ext cx="683500" cy="448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US" sz="563" b="0" i="0" u="none" strike="noStrike" cap="none" dirty="0">
                  <a:solidFill>
                    <a:srgbClr val="000000"/>
                  </a:solidFill>
                  <a:latin typeface="Calibri"/>
                  <a:ea typeface="Calibri"/>
                  <a:cs typeface="Calibri"/>
                  <a:sym typeface="Calibri"/>
                </a:rPr>
                <a:t>Recordatorio de la enfermedad</a:t>
              </a:r>
            </a:p>
          </p:txBody>
        </p:sp>
      </p:grpSp>
      <p:sp>
        <p:nvSpPr>
          <p:cNvPr id="219" name="Google Shape;219;p6"/>
          <p:cNvSpPr txBox="1"/>
          <p:nvPr/>
        </p:nvSpPr>
        <p:spPr>
          <a:xfrm>
            <a:off x="304800" y="381000"/>
            <a:ext cx="495360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7"/>
          <p:cNvSpPr txBox="1">
            <a:spLocks noGrp="1"/>
          </p:cNvSpPr>
          <p:nvPr>
            <p:ph type="title"/>
          </p:nvPr>
        </p:nvSpPr>
        <p:spPr>
          <a:xfrm>
            <a:off x="495300" y="897404"/>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Preguntas para evaluar el cumplimiento </a:t>
            </a:r>
          </a:p>
        </p:txBody>
      </p:sp>
      <p:sp>
        <p:nvSpPr>
          <p:cNvPr id="226" name="Google Shape;226;p7"/>
          <p:cNvSpPr txBox="1">
            <a:spLocks noGrp="1"/>
          </p:cNvSpPr>
          <p:nvPr>
            <p:ph type="body" idx="1"/>
          </p:nvPr>
        </p:nvSpPr>
        <p:spPr>
          <a:xfrm>
            <a:off x="495300" y="1840604"/>
            <a:ext cx="8337000" cy="3210425"/>
          </a:xfrm>
          <a:prstGeom prst="rect">
            <a:avLst/>
          </a:prstGeom>
          <a:noFill/>
          <a:ln>
            <a:noFill/>
          </a:ln>
        </p:spPr>
        <p:txBody>
          <a:bodyPr spcFirstLastPara="1" wrap="square" lIns="91425" tIns="0" rIns="91425" bIns="0" anchor="t" anchorCtr="0">
            <a:normAutofit lnSpcReduction="10000"/>
          </a:bodyPr>
          <a:lstStyle/>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¿Cuál es la razón por la que está tomando </a:t>
            </a:r>
            <a:br>
              <a:rPr lang="es-US" dirty="0">
                <a:latin typeface="Arial"/>
                <a:ea typeface="Arial"/>
                <a:cs typeface="Arial"/>
                <a:sym typeface="Arial"/>
              </a:rPr>
            </a:br>
            <a:r>
              <a:rPr lang="es-US" dirty="0">
                <a:latin typeface="Arial"/>
                <a:ea typeface="Arial"/>
                <a:cs typeface="Arial"/>
                <a:sym typeface="Arial"/>
              </a:rPr>
              <a:t>este medicamento?</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¿Cómo toma este medicamento?</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¿Estás tomando este medicamento con la comida?</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¿Dónde recibió información sobre este medicamento?</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¿Qué utiliza para recordar que debe tomar </a:t>
            </a:r>
            <a:br>
              <a:rPr lang="es-US" dirty="0">
                <a:latin typeface="Arial"/>
                <a:ea typeface="Arial"/>
                <a:cs typeface="Arial"/>
                <a:sym typeface="Arial"/>
              </a:rPr>
            </a:br>
            <a:r>
              <a:rPr lang="es-US" dirty="0">
                <a:latin typeface="Arial"/>
                <a:ea typeface="Arial"/>
                <a:cs typeface="Arial"/>
                <a:sym typeface="Arial"/>
              </a:rPr>
              <a:t>el medicamento?</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¿Qué hace cuando omite una dosis?</a:t>
            </a:r>
          </a:p>
          <a:p>
            <a:pPr marL="342900" lvl="0" indent="-342900" algn="l" rtl="0">
              <a:lnSpc>
                <a:spcPct val="90000"/>
              </a:lnSpc>
              <a:spcBef>
                <a:spcPts val="0"/>
              </a:spcBef>
              <a:spcAft>
                <a:spcPts val="0"/>
              </a:spcAft>
              <a:buClr>
                <a:srgbClr val="C00000"/>
              </a:buClr>
              <a:buSzPts val="2400"/>
              <a:buChar char="▪"/>
            </a:pPr>
            <a:r>
              <a:rPr lang="es-US" dirty="0">
                <a:latin typeface="Arial"/>
                <a:ea typeface="Arial"/>
                <a:cs typeface="Arial"/>
                <a:sym typeface="Arial"/>
              </a:rPr>
              <a:t>¿Qué problemas ha tenido mientras tomaba </a:t>
            </a:r>
            <a:br>
              <a:rPr lang="es-US" dirty="0">
                <a:latin typeface="Arial"/>
                <a:ea typeface="Arial"/>
                <a:cs typeface="Arial"/>
                <a:sym typeface="Arial"/>
              </a:rPr>
            </a:br>
            <a:r>
              <a:rPr lang="es-US" dirty="0">
                <a:latin typeface="Arial"/>
                <a:ea typeface="Arial"/>
                <a:cs typeface="Arial"/>
                <a:sym typeface="Arial"/>
              </a:rPr>
              <a:t>este medicamento?</a:t>
            </a:r>
          </a:p>
        </p:txBody>
      </p:sp>
      <p:sp>
        <p:nvSpPr>
          <p:cNvPr id="227" name="Google Shape;227;p7"/>
          <p:cNvSpPr txBox="1"/>
          <p:nvPr/>
        </p:nvSpPr>
        <p:spPr>
          <a:xfrm>
            <a:off x="304800" y="381001"/>
            <a:ext cx="473643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495300" y="1045118"/>
            <a:ext cx="8337000" cy="9432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Clr>
                <a:schemeClr val="dk1"/>
              </a:buClr>
              <a:buSzPts val="2800"/>
              <a:buFont typeface="Arial"/>
              <a:buNone/>
            </a:pPr>
            <a:r>
              <a:rPr lang="es-US" sz="2700" b="1" dirty="0">
                <a:latin typeface="Arial"/>
                <a:ea typeface="Arial"/>
                <a:cs typeface="Arial"/>
                <a:sym typeface="Arial"/>
              </a:rPr>
              <a:t>Factores del cliente que afectan el cumplimiento</a:t>
            </a:r>
          </a:p>
        </p:txBody>
      </p:sp>
      <p:sp>
        <p:nvSpPr>
          <p:cNvPr id="234" name="Google Shape;234;p8"/>
          <p:cNvSpPr txBox="1">
            <a:spLocks noGrp="1"/>
          </p:cNvSpPr>
          <p:nvPr>
            <p:ph type="body" idx="1"/>
          </p:nvPr>
        </p:nvSpPr>
        <p:spPr>
          <a:xfrm>
            <a:off x="495300" y="1760623"/>
            <a:ext cx="8153400" cy="37217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Conocimiento del régimen de tratamiento</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“Se adapta” a su estilo de vida</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Etapa de la enfermedad, nivel de bienestar</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Sistema de apoyo</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Creencia en la efectividad del tratamiento</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Temor</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Capacidad para controlar los efectos secundarios</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Salud mental</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Abuso de sustancias</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Estigma</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Creer que las drogas son ineficaces</a:t>
            </a:r>
          </a:p>
          <a:p>
            <a:pPr marL="342900" lvl="0" indent="-342900" algn="l" rtl="0">
              <a:spcBef>
                <a:spcPts val="0"/>
              </a:spcBef>
              <a:spcAft>
                <a:spcPts val="0"/>
              </a:spcAft>
              <a:buClr>
                <a:srgbClr val="C00000"/>
              </a:buClr>
              <a:buSzPts val="1800"/>
              <a:buChar char="▪"/>
            </a:pPr>
            <a:r>
              <a:rPr lang="es-US" sz="1800" dirty="0">
                <a:latin typeface="Arial"/>
                <a:ea typeface="Arial"/>
                <a:cs typeface="Arial"/>
                <a:sym typeface="Arial"/>
              </a:rPr>
              <a:t>Negación del estado de VIH</a:t>
            </a:r>
          </a:p>
        </p:txBody>
      </p:sp>
      <p:sp>
        <p:nvSpPr>
          <p:cNvPr id="235" name="Google Shape;235;p8"/>
          <p:cNvSpPr txBox="1"/>
          <p:nvPr/>
        </p:nvSpPr>
        <p:spPr>
          <a:xfrm>
            <a:off x="304800" y="381000"/>
            <a:ext cx="48447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495300" y="953309"/>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sz="2700" b="1" spc="-30" dirty="0">
                <a:latin typeface="Arial"/>
                <a:ea typeface="Arial"/>
                <a:cs typeface="Arial"/>
                <a:sym typeface="Arial"/>
              </a:rPr>
              <a:t>Factores ambientales que afectan el cumplimiento</a:t>
            </a:r>
            <a:br>
              <a:rPr lang="es-US" sz="2700" b="1" spc="-30" dirty="0"/>
            </a:br>
            <a:endParaRPr lang="es-US" sz="2700" b="1" spc="-30" dirty="0"/>
          </a:p>
        </p:txBody>
      </p:sp>
      <p:sp>
        <p:nvSpPr>
          <p:cNvPr id="242" name="Google Shape;242;p9"/>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ctr" rtl="0">
              <a:spcBef>
                <a:spcPts val="0"/>
              </a:spcBef>
              <a:spcAft>
                <a:spcPts val="0"/>
              </a:spcAft>
              <a:buSzPts val="788"/>
              <a:buFont typeface="Arial"/>
              <a:buNone/>
            </a:pPr>
            <a:endParaRPr sz="788" b="1" dirty="0">
              <a:latin typeface="Arial"/>
              <a:ea typeface="Arial"/>
              <a:cs typeface="Arial"/>
              <a:sym typeface="Arial"/>
            </a:endParaRPr>
          </a:p>
          <a:p>
            <a:pPr marL="342900" lvl="0" indent="-342900" algn="l" rtl="0">
              <a:spcBef>
                <a:spcPts val="450"/>
              </a:spcBef>
              <a:spcAft>
                <a:spcPts val="0"/>
              </a:spcAft>
              <a:buClr>
                <a:srgbClr val="C00000"/>
              </a:buClr>
              <a:buSzPts val="2400"/>
              <a:buChar char="▪"/>
            </a:pPr>
            <a:r>
              <a:rPr lang="es-US" dirty="0">
                <a:latin typeface="Arial"/>
                <a:ea typeface="Arial"/>
                <a:cs typeface="Arial"/>
                <a:sym typeface="Arial"/>
              </a:rPr>
              <a:t>Transporte</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Alojamiento</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Comida</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Tratamiento farmacológico</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Servicio de salud mental</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Red social </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Cuidado de niños</a:t>
            </a: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Normas culturales</a:t>
            </a:r>
          </a:p>
        </p:txBody>
      </p:sp>
      <p:sp>
        <p:nvSpPr>
          <p:cNvPr id="243" name="Google Shape;243;p9"/>
          <p:cNvSpPr txBox="1"/>
          <p:nvPr/>
        </p:nvSpPr>
        <p:spPr>
          <a:xfrm>
            <a:off x="304800" y="381000"/>
            <a:ext cx="512144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400"/>
              <a:buFont typeface="Noto Sans Symbols"/>
              <a:buNone/>
            </a:pPr>
            <a:r>
              <a:rPr lang="es-US" sz="1400" b="0" i="0" u="none" strike="noStrike" cap="none" dirty="0">
                <a:solidFill>
                  <a:schemeClr val="lt1"/>
                </a:solidFill>
                <a:latin typeface="Arial"/>
                <a:ea typeface="Arial"/>
                <a:cs typeface="Arial"/>
                <a:sym typeface="Arial"/>
              </a:rPr>
              <a:t>Cumplimiento, laboratorios y resistencia al medicamento</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6120</Words>
  <Application>Microsoft Office PowerPoint</Application>
  <PresentationFormat>Presentación en pantalla (4:3)</PresentationFormat>
  <Paragraphs>783</Paragraphs>
  <Slides>38</Slides>
  <Notes>38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 Black</vt:lpstr>
      <vt:lpstr>Arial</vt:lpstr>
      <vt:lpstr>Josefin Sans SemiBold</vt:lpstr>
      <vt:lpstr>Noto Sans Symbols</vt:lpstr>
      <vt:lpstr>Calibri</vt:lpstr>
      <vt:lpstr>Josefin Sans</vt:lpstr>
      <vt:lpstr>Blank Presentation</vt:lpstr>
      <vt:lpstr>Cumplimiento, laboratorios  y resistencia al medicamento </vt:lpstr>
      <vt:lpstr>Objetivos </vt:lpstr>
      <vt:lpstr>VÍDEO</vt:lpstr>
      <vt:lpstr>CUMPLIMIENTO</vt:lpstr>
      <vt:lpstr>¿Qué es el cumplimiento?</vt:lpstr>
      <vt:lpstr>Factores que afectan el cumplimiento</vt:lpstr>
      <vt:lpstr>Preguntas para evaluar el cumplimiento </vt:lpstr>
      <vt:lpstr>Factores del cliente que afectan el cumplimiento</vt:lpstr>
      <vt:lpstr>Factores ambientales que afectan el cumplimiento </vt:lpstr>
      <vt:lpstr> El incumplimiento puede tomar muchas formas</vt:lpstr>
      <vt:lpstr>Cantidad de VIH e incumplimiento</vt:lpstr>
      <vt:lpstr>Presentación de PowerPoint</vt:lpstr>
      <vt:lpstr>Revisión de las herramientas de cumplimiento</vt:lpstr>
      <vt:lpstr>RESISTENCIA</vt:lpstr>
      <vt:lpstr>Comprender la resistencia al medicamento</vt:lpstr>
      <vt:lpstr>VÍDEO</vt:lpstr>
      <vt:lpstr>Prueba de resistencia al medicamento </vt:lpstr>
      <vt:lpstr>Prueba de resistencia al medicamento </vt:lpstr>
      <vt:lpstr>LABORATORIOS</vt:lpstr>
      <vt:lpstr>Comprender los valores de laboratorio</vt:lpstr>
      <vt:lpstr>Los médicos usan pruebas de laboratorio  para controlar la salud</vt:lpstr>
      <vt:lpstr>Conceptos básicos de laboratorio</vt:lpstr>
      <vt:lpstr>¿Qué hacen los medicamentos contra el VIH?</vt:lpstr>
      <vt:lpstr>Cómo controlar la salud</vt:lpstr>
      <vt:lpstr>¿Por qué son importantes las pruebas  de laboratorio?</vt:lpstr>
      <vt:lpstr>¿Cuándo deben hacerse las pruebas de laboratorio?</vt:lpstr>
      <vt:lpstr>ACTIVIDAD: LABORATORIOS  </vt:lpstr>
      <vt:lpstr>Revisión de prueba de laboratorio de muestra del cliente </vt:lpstr>
      <vt:lpstr>Hoja de actividades: laboratorio</vt:lpstr>
      <vt:lpstr>Muestra: prueba de CD4</vt:lpstr>
      <vt:lpstr>Muestra: pruebas de química sanguínea</vt:lpstr>
      <vt:lpstr>Muestra: prueba de cantidad de VIH</vt:lpstr>
      <vt:lpstr>¿Qué es un valor de laboratorio “normal”?</vt:lpstr>
      <vt:lpstr>Cantidad de VIH</vt:lpstr>
      <vt:lpstr>Explicación de los resultados de la prueba  de cantidad de VIH</vt:lpstr>
      <vt:lpstr>Recuento de células CD4</vt:lpstr>
      <vt:lpstr>Explicación de los resultados del recuento  de células CD4</vt:lpstr>
      <vt:lpstr>ACTIVIDAD DE ESCENARIO POSIBLE: CUMPLIMIENTO Y RESISTENCIA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Adherence, Labs, and Medication Resistance</dc:title>
  <dc:creator>Rojo, Maria Campos</dc:creator>
  <cp:lastModifiedBy>DS1</cp:lastModifiedBy>
  <cp:revision>23</cp:revision>
  <dcterms:created xsi:type="dcterms:W3CDTF">2018-09-10T17:23:11Z</dcterms:created>
  <dcterms:modified xsi:type="dcterms:W3CDTF">2020-05-05T22:25:24Z</dcterms:modified>
</cp:coreProperties>
</file>